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3" r:id="rId10"/>
    <p:sldId id="264" r:id="rId11"/>
    <p:sldId id="270" r:id="rId12"/>
    <p:sldId id="284" r:id="rId13"/>
    <p:sldId id="285" r:id="rId14"/>
    <p:sldId id="268" r:id="rId15"/>
    <p:sldId id="271" r:id="rId16"/>
    <p:sldId id="276" r:id="rId17"/>
    <p:sldId id="278" r:id="rId18"/>
    <p:sldId id="282" r:id="rId19"/>
    <p:sldId id="281" r:id="rId20"/>
    <p:sldId id="280" r:id="rId21"/>
    <p:sldId id="279" r:id="rId22"/>
    <p:sldId id="274" r:id="rId23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74174-0164-4C99-B7B2-899EAA4190B7}" type="doc">
      <dgm:prSet loTypeId="urn:microsoft.com/office/officeart/2005/8/layout/chevron2" loCatId="list" qsTypeId="urn:microsoft.com/office/officeart/2005/8/quickstyle/simple1#1" qsCatId="simple" csTypeId="urn:microsoft.com/office/officeart/2005/8/colors/accent3_1" csCatId="accent3" phldr="1"/>
      <dgm:spPr/>
      <dgm:t>
        <a:bodyPr/>
        <a:lstStyle/>
        <a:p>
          <a:endParaRPr lang="es-VE"/>
        </a:p>
      </dgm:t>
    </dgm:pt>
    <dgm:pt modelId="{CC8D7647-0463-4E86-AA60-3AAB98B568D7}">
      <dgm:prSet phldrT="[Texto]"/>
      <dgm:spPr/>
      <dgm:t>
        <a:bodyPr/>
        <a:lstStyle/>
        <a:p>
          <a:r>
            <a:rPr lang="es-ES_tradnl" dirty="0" smtClean="0"/>
            <a:t>1</a:t>
          </a:r>
          <a:endParaRPr lang="es-VE" dirty="0"/>
        </a:p>
      </dgm:t>
    </dgm:pt>
    <dgm:pt modelId="{69A53FF8-23E9-4C7F-BD94-7814877AF311}" type="parTrans" cxnId="{AFE7ACE8-870A-4CF8-990A-EA3F77669C96}">
      <dgm:prSet/>
      <dgm:spPr/>
      <dgm:t>
        <a:bodyPr/>
        <a:lstStyle/>
        <a:p>
          <a:endParaRPr lang="es-VE"/>
        </a:p>
      </dgm:t>
    </dgm:pt>
    <dgm:pt modelId="{96169A6B-4C14-4B66-A4AD-52B49142BABF}" type="sibTrans" cxnId="{AFE7ACE8-870A-4CF8-990A-EA3F77669C96}">
      <dgm:prSet/>
      <dgm:spPr/>
      <dgm:t>
        <a:bodyPr/>
        <a:lstStyle/>
        <a:p>
          <a:endParaRPr lang="es-VE"/>
        </a:p>
      </dgm:t>
    </dgm:pt>
    <dgm:pt modelId="{23EDE7D8-540C-471A-9047-9EEE240E0179}">
      <dgm:prSet phldrT="[Texto]"/>
      <dgm:spPr/>
      <dgm:t>
        <a:bodyPr/>
        <a:lstStyle/>
        <a:p>
          <a:r>
            <a:rPr lang="es-VE" b="1" dirty="0" smtClean="0"/>
            <a:t>Aprender a aprender con calidad</a:t>
          </a:r>
          <a:endParaRPr lang="es-VE" b="1" dirty="0"/>
        </a:p>
      </dgm:t>
    </dgm:pt>
    <dgm:pt modelId="{795608EE-CC69-4262-A002-6947A305497F}" type="parTrans" cxnId="{4919E89C-80DE-4EE4-9A48-4F622AA2D64F}">
      <dgm:prSet/>
      <dgm:spPr/>
      <dgm:t>
        <a:bodyPr/>
        <a:lstStyle/>
        <a:p>
          <a:endParaRPr lang="es-VE"/>
        </a:p>
      </dgm:t>
    </dgm:pt>
    <dgm:pt modelId="{FC14800D-BE2E-4DAE-9CBA-0AEB05710307}" type="sibTrans" cxnId="{4919E89C-80DE-4EE4-9A48-4F622AA2D64F}">
      <dgm:prSet/>
      <dgm:spPr/>
      <dgm:t>
        <a:bodyPr/>
        <a:lstStyle/>
        <a:p>
          <a:endParaRPr lang="es-VE"/>
        </a:p>
      </dgm:t>
    </dgm:pt>
    <dgm:pt modelId="{106082FA-8ACA-4244-AC0D-F20B0B4A45F4}">
      <dgm:prSet phldrT="[Texto]"/>
      <dgm:spPr/>
      <dgm:t>
        <a:bodyPr/>
        <a:lstStyle/>
        <a:p>
          <a:r>
            <a:rPr lang="es-VE" b="1" dirty="0" smtClean="0"/>
            <a:t>Aprender a convivir y servir</a:t>
          </a:r>
          <a:endParaRPr lang="es-VE" b="1" dirty="0"/>
        </a:p>
      </dgm:t>
    </dgm:pt>
    <dgm:pt modelId="{2E523B5B-71D7-48B3-BC01-6AF294ECCB1B}" type="parTrans" cxnId="{A1CB0D4D-D876-4F81-9E67-17DB77C32578}">
      <dgm:prSet/>
      <dgm:spPr/>
      <dgm:t>
        <a:bodyPr/>
        <a:lstStyle/>
        <a:p>
          <a:endParaRPr lang="es-VE"/>
        </a:p>
      </dgm:t>
    </dgm:pt>
    <dgm:pt modelId="{271C4B5A-DB1A-4B34-96F7-A9018E160175}" type="sibTrans" cxnId="{A1CB0D4D-D876-4F81-9E67-17DB77C32578}">
      <dgm:prSet/>
      <dgm:spPr/>
      <dgm:t>
        <a:bodyPr/>
        <a:lstStyle/>
        <a:p>
          <a:endParaRPr lang="es-VE"/>
        </a:p>
      </dgm:t>
    </dgm:pt>
    <dgm:pt modelId="{DC33D88B-28D1-4E36-82D9-7D03E8D22EB7}">
      <dgm:prSet phldrT="[Texto]"/>
      <dgm:spPr/>
      <dgm:t>
        <a:bodyPr/>
        <a:lstStyle/>
        <a:p>
          <a:r>
            <a:rPr lang="es-ES_tradnl" dirty="0" smtClean="0"/>
            <a:t>3</a:t>
          </a:r>
          <a:endParaRPr lang="es-VE" dirty="0"/>
        </a:p>
      </dgm:t>
    </dgm:pt>
    <dgm:pt modelId="{EED3CDD9-FD79-4D84-8012-4B266CE4FF52}" type="parTrans" cxnId="{5F7585A1-18C1-417C-94DE-28B91ED1E0DE}">
      <dgm:prSet/>
      <dgm:spPr/>
      <dgm:t>
        <a:bodyPr/>
        <a:lstStyle/>
        <a:p>
          <a:endParaRPr lang="es-VE"/>
        </a:p>
      </dgm:t>
    </dgm:pt>
    <dgm:pt modelId="{B66193A5-4BBB-40E9-B91F-14C5C27AE407}" type="sibTrans" cxnId="{5F7585A1-18C1-417C-94DE-28B91ED1E0DE}">
      <dgm:prSet/>
      <dgm:spPr/>
      <dgm:t>
        <a:bodyPr/>
        <a:lstStyle/>
        <a:p>
          <a:endParaRPr lang="es-VE"/>
        </a:p>
      </dgm:t>
    </dgm:pt>
    <dgm:pt modelId="{907F8776-A9B4-4212-BECE-BD0DA1573231}">
      <dgm:prSet phldrT="[Texto]"/>
      <dgm:spPr/>
      <dgm:t>
        <a:bodyPr/>
        <a:lstStyle/>
        <a:p>
          <a:r>
            <a:rPr lang="es-VE" b="1" dirty="0" smtClean="0"/>
            <a:t>Aprender a trabajar con el otro </a:t>
          </a:r>
          <a:endParaRPr lang="es-VE" b="1" dirty="0"/>
        </a:p>
      </dgm:t>
    </dgm:pt>
    <dgm:pt modelId="{C4B76CAE-DCAB-476A-B503-54A9C0C0FB25}" type="parTrans" cxnId="{FDBFC382-568C-4A6A-BED4-F522BCE981BA}">
      <dgm:prSet/>
      <dgm:spPr/>
      <dgm:t>
        <a:bodyPr/>
        <a:lstStyle/>
        <a:p>
          <a:endParaRPr lang="es-VE"/>
        </a:p>
      </dgm:t>
    </dgm:pt>
    <dgm:pt modelId="{44606772-A431-4829-8EED-1149AB8AE485}" type="sibTrans" cxnId="{FDBFC382-568C-4A6A-BED4-F522BCE981BA}">
      <dgm:prSet/>
      <dgm:spPr/>
      <dgm:t>
        <a:bodyPr/>
        <a:lstStyle/>
        <a:p>
          <a:endParaRPr lang="es-VE"/>
        </a:p>
      </dgm:t>
    </dgm:pt>
    <dgm:pt modelId="{46BDE498-1167-4C4C-8707-D4EABF03F774}">
      <dgm:prSet phldrT="[Texto]"/>
      <dgm:spPr/>
      <dgm:t>
        <a:bodyPr/>
        <a:lstStyle/>
        <a:p>
          <a:r>
            <a:rPr lang="es-VE" b="1" dirty="0" smtClean="0"/>
            <a:t>Aprender a interactuar en el contexto global</a:t>
          </a:r>
          <a:endParaRPr lang="es-VE" b="1" dirty="0"/>
        </a:p>
      </dgm:t>
    </dgm:pt>
    <dgm:pt modelId="{F311A5F7-A39E-48FD-8F0B-4FBC223742C9}" type="parTrans" cxnId="{CF817AE3-861F-4E68-8484-F9CBDC66A6A9}">
      <dgm:prSet/>
      <dgm:spPr/>
      <dgm:t>
        <a:bodyPr/>
        <a:lstStyle/>
        <a:p>
          <a:endParaRPr lang="es-VE"/>
        </a:p>
      </dgm:t>
    </dgm:pt>
    <dgm:pt modelId="{54D139FD-810A-4AEF-B553-BA62E5E80A16}" type="sibTrans" cxnId="{CF817AE3-861F-4E68-8484-F9CBDC66A6A9}">
      <dgm:prSet/>
      <dgm:spPr/>
      <dgm:t>
        <a:bodyPr/>
        <a:lstStyle/>
        <a:p>
          <a:endParaRPr lang="es-VE"/>
        </a:p>
      </dgm:t>
    </dgm:pt>
    <dgm:pt modelId="{A879AFC5-5969-4B75-A59F-E01BCCFBD761}">
      <dgm:prSet phldrT="[Texto]"/>
      <dgm:spPr/>
      <dgm:t>
        <a:bodyPr/>
        <a:lstStyle/>
        <a:p>
          <a:r>
            <a:rPr lang="es-ES_tradnl" dirty="0" smtClean="0"/>
            <a:t>4</a:t>
          </a:r>
          <a:endParaRPr lang="es-VE" dirty="0"/>
        </a:p>
      </dgm:t>
    </dgm:pt>
    <dgm:pt modelId="{81087BB3-8377-4576-B689-587056A50C54}" type="parTrans" cxnId="{7BF55131-1CBE-453F-A3E1-95C89F382A16}">
      <dgm:prSet/>
      <dgm:spPr/>
      <dgm:t>
        <a:bodyPr/>
        <a:lstStyle/>
        <a:p>
          <a:endParaRPr lang="es-VE"/>
        </a:p>
      </dgm:t>
    </dgm:pt>
    <dgm:pt modelId="{B574DB8E-B18E-4129-9206-5ABA0FD5D5DB}" type="sibTrans" cxnId="{7BF55131-1CBE-453F-A3E1-95C89F382A16}">
      <dgm:prSet/>
      <dgm:spPr/>
      <dgm:t>
        <a:bodyPr/>
        <a:lstStyle/>
        <a:p>
          <a:endParaRPr lang="es-VE"/>
        </a:p>
      </dgm:t>
    </dgm:pt>
    <dgm:pt modelId="{065A7214-C624-45CF-ABE1-AB3CEDAD1036}">
      <dgm:prSet phldrT="[Texto]"/>
      <dgm:spPr/>
      <dgm:t>
        <a:bodyPr/>
        <a:lstStyle/>
        <a:p>
          <a:r>
            <a:rPr lang="es-ES_tradnl" dirty="0" smtClean="0"/>
            <a:t>2</a:t>
          </a:r>
          <a:endParaRPr lang="es-VE" dirty="0"/>
        </a:p>
      </dgm:t>
    </dgm:pt>
    <dgm:pt modelId="{8048D56A-26D8-4291-AB33-A9097D302851}" type="sibTrans" cxnId="{48290722-B0CE-4776-89F4-D82E416363D6}">
      <dgm:prSet/>
      <dgm:spPr/>
      <dgm:t>
        <a:bodyPr/>
        <a:lstStyle/>
        <a:p>
          <a:endParaRPr lang="es-VE"/>
        </a:p>
      </dgm:t>
    </dgm:pt>
    <dgm:pt modelId="{7C343DF7-4EEE-41AA-8703-FED18DD6C671}" type="parTrans" cxnId="{48290722-B0CE-4776-89F4-D82E416363D6}">
      <dgm:prSet/>
      <dgm:spPr/>
      <dgm:t>
        <a:bodyPr/>
        <a:lstStyle/>
        <a:p>
          <a:endParaRPr lang="es-VE"/>
        </a:p>
      </dgm:t>
    </dgm:pt>
    <dgm:pt modelId="{F852D27F-C68E-4613-B53C-CF935DE56983}" type="pres">
      <dgm:prSet presAssocID="{F9974174-0164-4C99-B7B2-899EAA4190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C49543E3-F4A2-422C-AF27-B439F81C4309}" type="pres">
      <dgm:prSet presAssocID="{CC8D7647-0463-4E86-AA60-3AAB98B568D7}" presName="composite" presStyleCnt="0"/>
      <dgm:spPr/>
      <dgm:t>
        <a:bodyPr/>
        <a:lstStyle/>
        <a:p>
          <a:endParaRPr lang="es-VE"/>
        </a:p>
      </dgm:t>
    </dgm:pt>
    <dgm:pt modelId="{46297211-D33F-4876-9B24-77A763E39F4C}" type="pres">
      <dgm:prSet presAssocID="{CC8D7647-0463-4E86-AA60-3AAB98B568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E6E4E88-E3DA-4845-83A0-BDA22104C7FC}" type="pres">
      <dgm:prSet presAssocID="{CC8D7647-0463-4E86-AA60-3AAB98B568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C2C5DAD-2176-45B1-8D29-4FE310A3AB46}" type="pres">
      <dgm:prSet presAssocID="{96169A6B-4C14-4B66-A4AD-52B49142BABF}" presName="sp" presStyleCnt="0"/>
      <dgm:spPr/>
      <dgm:t>
        <a:bodyPr/>
        <a:lstStyle/>
        <a:p>
          <a:endParaRPr lang="es-VE"/>
        </a:p>
      </dgm:t>
    </dgm:pt>
    <dgm:pt modelId="{8D517B45-9464-42AF-A80B-22EF69387C5C}" type="pres">
      <dgm:prSet presAssocID="{065A7214-C624-45CF-ABE1-AB3CEDAD1036}" presName="composite" presStyleCnt="0"/>
      <dgm:spPr/>
      <dgm:t>
        <a:bodyPr/>
        <a:lstStyle/>
        <a:p>
          <a:endParaRPr lang="es-VE"/>
        </a:p>
      </dgm:t>
    </dgm:pt>
    <dgm:pt modelId="{C16BFC2B-1872-47D7-9414-BEDA32930BC2}" type="pres">
      <dgm:prSet presAssocID="{065A7214-C624-45CF-ABE1-AB3CEDAD103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9701CC3-A3FA-4AD4-8C01-1B1D776F75E5}" type="pres">
      <dgm:prSet presAssocID="{065A7214-C624-45CF-ABE1-AB3CEDAD103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E054584-9A78-408F-B0EB-14CEEE58F6E4}" type="pres">
      <dgm:prSet presAssocID="{8048D56A-26D8-4291-AB33-A9097D302851}" presName="sp" presStyleCnt="0"/>
      <dgm:spPr/>
      <dgm:t>
        <a:bodyPr/>
        <a:lstStyle/>
        <a:p>
          <a:endParaRPr lang="es-VE"/>
        </a:p>
      </dgm:t>
    </dgm:pt>
    <dgm:pt modelId="{A315D97C-B870-4C7E-A02E-D82D7F3BF7F9}" type="pres">
      <dgm:prSet presAssocID="{DC33D88B-28D1-4E36-82D9-7D03E8D22EB7}" presName="composite" presStyleCnt="0"/>
      <dgm:spPr/>
      <dgm:t>
        <a:bodyPr/>
        <a:lstStyle/>
        <a:p>
          <a:endParaRPr lang="es-VE"/>
        </a:p>
      </dgm:t>
    </dgm:pt>
    <dgm:pt modelId="{F6A66C5C-E913-4DBB-9B96-5250D9FDB73E}" type="pres">
      <dgm:prSet presAssocID="{DC33D88B-28D1-4E36-82D9-7D03E8D22EB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4FB46A3-D5A5-44FA-AD11-95831C8F1145}" type="pres">
      <dgm:prSet presAssocID="{DC33D88B-28D1-4E36-82D9-7D03E8D22EB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C293892-A9C5-46FB-A33D-F692A940B676}" type="pres">
      <dgm:prSet presAssocID="{B66193A5-4BBB-40E9-B91F-14C5C27AE407}" presName="sp" presStyleCnt="0"/>
      <dgm:spPr/>
    </dgm:pt>
    <dgm:pt modelId="{BFB5EC89-8B90-4AB1-82AF-31D5DC7BDBDE}" type="pres">
      <dgm:prSet presAssocID="{A879AFC5-5969-4B75-A59F-E01BCCFBD761}" presName="composite" presStyleCnt="0"/>
      <dgm:spPr/>
    </dgm:pt>
    <dgm:pt modelId="{813D93D3-B2F5-408A-B7BD-3B31B5BF13AD}" type="pres">
      <dgm:prSet presAssocID="{A879AFC5-5969-4B75-A59F-E01BCCFBD76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94C6A84-3A9B-49AA-95E1-C5A62C7CF9A7}" type="pres">
      <dgm:prSet presAssocID="{A879AFC5-5969-4B75-A59F-E01BCCFBD76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F817AE3-861F-4E68-8484-F9CBDC66A6A9}" srcId="{A879AFC5-5969-4B75-A59F-E01BCCFBD761}" destId="{46BDE498-1167-4C4C-8707-D4EABF03F774}" srcOrd="0" destOrd="0" parTransId="{F311A5F7-A39E-48FD-8F0B-4FBC223742C9}" sibTransId="{54D139FD-810A-4AEF-B553-BA62E5E80A16}"/>
    <dgm:cxn modelId="{F447E363-DB3A-4CD1-8AB8-7912D9388ED9}" type="presOf" srcId="{106082FA-8ACA-4244-AC0D-F20B0B4A45F4}" destId="{F9701CC3-A3FA-4AD4-8C01-1B1D776F75E5}" srcOrd="0" destOrd="0" presId="urn:microsoft.com/office/officeart/2005/8/layout/chevron2"/>
    <dgm:cxn modelId="{4919E89C-80DE-4EE4-9A48-4F622AA2D64F}" srcId="{CC8D7647-0463-4E86-AA60-3AAB98B568D7}" destId="{23EDE7D8-540C-471A-9047-9EEE240E0179}" srcOrd="0" destOrd="0" parTransId="{795608EE-CC69-4262-A002-6947A305497F}" sibTransId="{FC14800D-BE2E-4DAE-9CBA-0AEB05710307}"/>
    <dgm:cxn modelId="{11C83887-D9CE-4716-88F0-A42D4528125A}" type="presOf" srcId="{46BDE498-1167-4C4C-8707-D4EABF03F774}" destId="{A94C6A84-3A9B-49AA-95E1-C5A62C7CF9A7}" srcOrd="0" destOrd="0" presId="urn:microsoft.com/office/officeart/2005/8/layout/chevron2"/>
    <dgm:cxn modelId="{72BFC3D2-C897-421C-AC8E-29852894F4D8}" type="presOf" srcId="{23EDE7D8-540C-471A-9047-9EEE240E0179}" destId="{5E6E4E88-E3DA-4845-83A0-BDA22104C7FC}" srcOrd="0" destOrd="0" presId="urn:microsoft.com/office/officeart/2005/8/layout/chevron2"/>
    <dgm:cxn modelId="{58C169CD-8258-4270-980A-250FE018D444}" type="presOf" srcId="{DC33D88B-28D1-4E36-82D9-7D03E8D22EB7}" destId="{F6A66C5C-E913-4DBB-9B96-5250D9FDB73E}" srcOrd="0" destOrd="0" presId="urn:microsoft.com/office/officeart/2005/8/layout/chevron2"/>
    <dgm:cxn modelId="{A1CB0D4D-D876-4F81-9E67-17DB77C32578}" srcId="{065A7214-C624-45CF-ABE1-AB3CEDAD1036}" destId="{106082FA-8ACA-4244-AC0D-F20B0B4A45F4}" srcOrd="0" destOrd="0" parTransId="{2E523B5B-71D7-48B3-BC01-6AF294ECCB1B}" sibTransId="{271C4B5A-DB1A-4B34-96F7-A9018E160175}"/>
    <dgm:cxn modelId="{FDBFC382-568C-4A6A-BED4-F522BCE981BA}" srcId="{DC33D88B-28D1-4E36-82D9-7D03E8D22EB7}" destId="{907F8776-A9B4-4212-BECE-BD0DA1573231}" srcOrd="0" destOrd="0" parTransId="{C4B76CAE-DCAB-476A-B503-54A9C0C0FB25}" sibTransId="{44606772-A431-4829-8EED-1149AB8AE485}"/>
    <dgm:cxn modelId="{4587FBD0-3BEC-4A60-867F-8D5640440415}" type="presOf" srcId="{A879AFC5-5969-4B75-A59F-E01BCCFBD761}" destId="{813D93D3-B2F5-408A-B7BD-3B31B5BF13AD}" srcOrd="0" destOrd="0" presId="urn:microsoft.com/office/officeart/2005/8/layout/chevron2"/>
    <dgm:cxn modelId="{338E53E3-EA92-40F9-8EA1-C56F548F6137}" type="presOf" srcId="{CC8D7647-0463-4E86-AA60-3AAB98B568D7}" destId="{46297211-D33F-4876-9B24-77A763E39F4C}" srcOrd="0" destOrd="0" presId="urn:microsoft.com/office/officeart/2005/8/layout/chevron2"/>
    <dgm:cxn modelId="{48290722-B0CE-4776-89F4-D82E416363D6}" srcId="{F9974174-0164-4C99-B7B2-899EAA4190B7}" destId="{065A7214-C624-45CF-ABE1-AB3CEDAD1036}" srcOrd="1" destOrd="0" parTransId="{7C343DF7-4EEE-41AA-8703-FED18DD6C671}" sibTransId="{8048D56A-26D8-4291-AB33-A9097D302851}"/>
    <dgm:cxn modelId="{3401B36B-8F49-4B83-9AE7-687C7D1D608A}" type="presOf" srcId="{907F8776-A9B4-4212-BECE-BD0DA1573231}" destId="{C4FB46A3-D5A5-44FA-AD11-95831C8F1145}" srcOrd="0" destOrd="0" presId="urn:microsoft.com/office/officeart/2005/8/layout/chevron2"/>
    <dgm:cxn modelId="{1CFF5E95-0117-4B2D-B85A-79D572A546E4}" type="presOf" srcId="{065A7214-C624-45CF-ABE1-AB3CEDAD1036}" destId="{C16BFC2B-1872-47D7-9414-BEDA32930BC2}" srcOrd="0" destOrd="0" presId="urn:microsoft.com/office/officeart/2005/8/layout/chevron2"/>
    <dgm:cxn modelId="{5F7585A1-18C1-417C-94DE-28B91ED1E0DE}" srcId="{F9974174-0164-4C99-B7B2-899EAA4190B7}" destId="{DC33D88B-28D1-4E36-82D9-7D03E8D22EB7}" srcOrd="2" destOrd="0" parTransId="{EED3CDD9-FD79-4D84-8012-4B266CE4FF52}" sibTransId="{B66193A5-4BBB-40E9-B91F-14C5C27AE407}"/>
    <dgm:cxn modelId="{7BF55131-1CBE-453F-A3E1-95C89F382A16}" srcId="{F9974174-0164-4C99-B7B2-899EAA4190B7}" destId="{A879AFC5-5969-4B75-A59F-E01BCCFBD761}" srcOrd="3" destOrd="0" parTransId="{81087BB3-8377-4576-B689-587056A50C54}" sibTransId="{B574DB8E-B18E-4129-9206-5ABA0FD5D5DB}"/>
    <dgm:cxn modelId="{AFE7ACE8-870A-4CF8-990A-EA3F77669C96}" srcId="{F9974174-0164-4C99-B7B2-899EAA4190B7}" destId="{CC8D7647-0463-4E86-AA60-3AAB98B568D7}" srcOrd="0" destOrd="0" parTransId="{69A53FF8-23E9-4C7F-BD94-7814877AF311}" sibTransId="{96169A6B-4C14-4B66-A4AD-52B49142BABF}"/>
    <dgm:cxn modelId="{E99DC391-FC0B-41C5-9E7F-E073552887D6}" type="presOf" srcId="{F9974174-0164-4C99-B7B2-899EAA4190B7}" destId="{F852D27F-C68E-4613-B53C-CF935DE56983}" srcOrd="0" destOrd="0" presId="urn:microsoft.com/office/officeart/2005/8/layout/chevron2"/>
    <dgm:cxn modelId="{7536C253-C90A-4724-A430-8CED8F07B93C}" type="presParOf" srcId="{F852D27F-C68E-4613-B53C-CF935DE56983}" destId="{C49543E3-F4A2-422C-AF27-B439F81C4309}" srcOrd="0" destOrd="0" presId="urn:microsoft.com/office/officeart/2005/8/layout/chevron2"/>
    <dgm:cxn modelId="{42648B7E-5075-46E2-8C47-448058BEA2D6}" type="presParOf" srcId="{C49543E3-F4A2-422C-AF27-B439F81C4309}" destId="{46297211-D33F-4876-9B24-77A763E39F4C}" srcOrd="0" destOrd="0" presId="urn:microsoft.com/office/officeart/2005/8/layout/chevron2"/>
    <dgm:cxn modelId="{234914FE-0F80-46C6-9A0D-24EECE3C3517}" type="presParOf" srcId="{C49543E3-F4A2-422C-AF27-B439F81C4309}" destId="{5E6E4E88-E3DA-4845-83A0-BDA22104C7FC}" srcOrd="1" destOrd="0" presId="urn:microsoft.com/office/officeart/2005/8/layout/chevron2"/>
    <dgm:cxn modelId="{C35DB2A2-2CDE-4D99-9BB5-A1628EA2EB12}" type="presParOf" srcId="{F852D27F-C68E-4613-B53C-CF935DE56983}" destId="{1C2C5DAD-2176-45B1-8D29-4FE310A3AB46}" srcOrd="1" destOrd="0" presId="urn:microsoft.com/office/officeart/2005/8/layout/chevron2"/>
    <dgm:cxn modelId="{8920C4C6-CA8D-4673-A63B-D317DC44EE42}" type="presParOf" srcId="{F852D27F-C68E-4613-B53C-CF935DE56983}" destId="{8D517B45-9464-42AF-A80B-22EF69387C5C}" srcOrd="2" destOrd="0" presId="urn:microsoft.com/office/officeart/2005/8/layout/chevron2"/>
    <dgm:cxn modelId="{144D4F0B-D186-438B-8F41-A91F2D5BC639}" type="presParOf" srcId="{8D517B45-9464-42AF-A80B-22EF69387C5C}" destId="{C16BFC2B-1872-47D7-9414-BEDA32930BC2}" srcOrd="0" destOrd="0" presId="urn:microsoft.com/office/officeart/2005/8/layout/chevron2"/>
    <dgm:cxn modelId="{C11441EB-0333-4995-8FB9-A685B8827DCC}" type="presParOf" srcId="{8D517B45-9464-42AF-A80B-22EF69387C5C}" destId="{F9701CC3-A3FA-4AD4-8C01-1B1D776F75E5}" srcOrd="1" destOrd="0" presId="urn:microsoft.com/office/officeart/2005/8/layout/chevron2"/>
    <dgm:cxn modelId="{EA92F33D-6D9E-41F9-958C-7C8CB347E927}" type="presParOf" srcId="{F852D27F-C68E-4613-B53C-CF935DE56983}" destId="{1E054584-9A78-408F-B0EB-14CEEE58F6E4}" srcOrd="3" destOrd="0" presId="urn:microsoft.com/office/officeart/2005/8/layout/chevron2"/>
    <dgm:cxn modelId="{59AC229B-05F4-4019-AC1C-2F8C032DF65B}" type="presParOf" srcId="{F852D27F-C68E-4613-B53C-CF935DE56983}" destId="{A315D97C-B870-4C7E-A02E-D82D7F3BF7F9}" srcOrd="4" destOrd="0" presId="urn:microsoft.com/office/officeart/2005/8/layout/chevron2"/>
    <dgm:cxn modelId="{F90FD9C1-6757-4F53-AB53-BA36319C0F93}" type="presParOf" srcId="{A315D97C-B870-4C7E-A02E-D82D7F3BF7F9}" destId="{F6A66C5C-E913-4DBB-9B96-5250D9FDB73E}" srcOrd="0" destOrd="0" presId="urn:microsoft.com/office/officeart/2005/8/layout/chevron2"/>
    <dgm:cxn modelId="{A0229284-1FA1-48BB-992D-01AFDBB26983}" type="presParOf" srcId="{A315D97C-B870-4C7E-A02E-D82D7F3BF7F9}" destId="{C4FB46A3-D5A5-44FA-AD11-95831C8F1145}" srcOrd="1" destOrd="0" presId="urn:microsoft.com/office/officeart/2005/8/layout/chevron2"/>
    <dgm:cxn modelId="{DD939A58-1B90-4D18-B469-5F1CCB43C933}" type="presParOf" srcId="{F852D27F-C68E-4613-B53C-CF935DE56983}" destId="{4C293892-A9C5-46FB-A33D-F692A940B676}" srcOrd="5" destOrd="0" presId="urn:microsoft.com/office/officeart/2005/8/layout/chevron2"/>
    <dgm:cxn modelId="{D4844958-899F-4C35-983D-CF30753058BA}" type="presParOf" srcId="{F852D27F-C68E-4613-B53C-CF935DE56983}" destId="{BFB5EC89-8B90-4AB1-82AF-31D5DC7BDBDE}" srcOrd="6" destOrd="0" presId="urn:microsoft.com/office/officeart/2005/8/layout/chevron2"/>
    <dgm:cxn modelId="{C57D998B-D9D9-40BA-A410-0AF4F52F6134}" type="presParOf" srcId="{BFB5EC89-8B90-4AB1-82AF-31D5DC7BDBDE}" destId="{813D93D3-B2F5-408A-B7BD-3B31B5BF13AD}" srcOrd="0" destOrd="0" presId="urn:microsoft.com/office/officeart/2005/8/layout/chevron2"/>
    <dgm:cxn modelId="{04C1A58D-1CFD-4637-BE2F-8188A2C07DF2}" type="presParOf" srcId="{BFB5EC89-8B90-4AB1-82AF-31D5DC7BDBDE}" destId="{A94C6A84-3A9B-49AA-95E1-C5A62C7CF9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11144-B8E0-4C4F-BC34-330924A094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VE"/>
        </a:p>
      </dgm:t>
    </dgm:pt>
    <dgm:pt modelId="{98F8A816-A107-4109-BC2A-F7EF8C35363B}">
      <dgm:prSet phldrT="[Texto]" custT="1"/>
      <dgm:spPr/>
      <dgm:t>
        <a:bodyPr/>
        <a:lstStyle/>
        <a:p>
          <a:r>
            <a:rPr lang="es-VE" sz="1800" b="1" dirty="0" smtClean="0">
              <a:solidFill>
                <a:schemeClr val="tx1"/>
              </a:solidFill>
              <a:latin typeface="+mj-lt"/>
            </a:rPr>
            <a:t>1. Servicios </a:t>
          </a:r>
          <a:r>
            <a:rPr lang="es-VE" sz="1800" b="1" dirty="0" smtClean="0">
              <a:solidFill>
                <a:schemeClr val="tx1"/>
              </a:solidFill>
              <a:latin typeface="+mj-lt"/>
            </a:rPr>
            <a:t>sociales</a:t>
          </a:r>
          <a:endParaRPr lang="es-VE" sz="1800" b="1" dirty="0">
            <a:solidFill>
              <a:schemeClr val="tx1"/>
            </a:solidFill>
            <a:latin typeface="+mj-lt"/>
          </a:endParaRPr>
        </a:p>
      </dgm:t>
    </dgm:pt>
    <dgm:pt modelId="{8BFCB0F6-E5AD-4318-A6FE-A4A31A0C2599}" type="parTrans" cxnId="{05D3C718-A339-4030-87C8-4FE71CC6F30F}">
      <dgm:prSet/>
      <dgm:spPr/>
      <dgm:t>
        <a:bodyPr/>
        <a:lstStyle/>
        <a:p>
          <a:endParaRPr lang="es-VE"/>
        </a:p>
      </dgm:t>
    </dgm:pt>
    <dgm:pt modelId="{F5B199B3-E30D-489A-B959-4ABD48A91E05}" type="sibTrans" cxnId="{05D3C718-A339-4030-87C8-4FE71CC6F30F}">
      <dgm:prSet/>
      <dgm:spPr/>
      <dgm:t>
        <a:bodyPr/>
        <a:lstStyle/>
        <a:p>
          <a:endParaRPr lang="es-VE"/>
        </a:p>
      </dgm:t>
    </dgm:pt>
    <dgm:pt modelId="{F635DD04-CA21-4217-9D78-F3BD934B1EB3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Carácter regular o permanente</a:t>
          </a:r>
          <a:endParaRPr lang="es-VE" sz="1600" b="1" dirty="0">
            <a:latin typeface="+mj-lt"/>
          </a:endParaRPr>
        </a:p>
      </dgm:t>
    </dgm:pt>
    <dgm:pt modelId="{24A19462-80F5-4B95-8EBF-3398FB84E38E}" type="parTrans" cxnId="{CB091E72-709B-4600-83E2-3833E13ED3C6}">
      <dgm:prSet/>
      <dgm:spPr/>
      <dgm:t>
        <a:bodyPr/>
        <a:lstStyle/>
        <a:p>
          <a:endParaRPr lang="es-VE"/>
        </a:p>
      </dgm:t>
    </dgm:pt>
    <dgm:pt modelId="{D509DA71-C939-449E-B678-16B384B36AC3}" type="sibTrans" cxnId="{CB091E72-709B-4600-83E2-3833E13ED3C6}">
      <dgm:prSet/>
      <dgm:spPr/>
      <dgm:t>
        <a:bodyPr/>
        <a:lstStyle/>
        <a:p>
          <a:endParaRPr lang="es-VE"/>
        </a:p>
      </dgm:t>
    </dgm:pt>
    <dgm:pt modelId="{A3C70A4D-9D2D-422D-86B9-612222495DFA}">
      <dgm:prSet phldrT="[Texto]" custT="1"/>
      <dgm:spPr/>
      <dgm:t>
        <a:bodyPr/>
        <a:lstStyle/>
        <a:p>
          <a:r>
            <a:rPr lang="es-VE" sz="1800" b="1" dirty="0" smtClean="0">
              <a:solidFill>
                <a:schemeClr val="tx1"/>
              </a:solidFill>
              <a:latin typeface="+mj-lt"/>
            </a:rPr>
            <a:t>2. Programas </a:t>
          </a:r>
          <a:r>
            <a:rPr lang="es-VE" sz="1800" b="1" dirty="0" smtClean="0">
              <a:solidFill>
                <a:schemeClr val="tx1"/>
              </a:solidFill>
              <a:latin typeface="+mj-lt"/>
            </a:rPr>
            <a:t>sociales</a:t>
          </a:r>
          <a:endParaRPr lang="es-VE" sz="1800" b="1" dirty="0">
            <a:solidFill>
              <a:schemeClr val="tx1"/>
            </a:solidFill>
            <a:latin typeface="+mj-lt"/>
          </a:endParaRPr>
        </a:p>
      </dgm:t>
    </dgm:pt>
    <dgm:pt modelId="{5E35F54A-C00D-4DE0-9922-CFB720E7B9D0}" type="parTrans" cxnId="{03C921A6-847A-4B7F-9475-66B48FF3D21A}">
      <dgm:prSet/>
      <dgm:spPr/>
      <dgm:t>
        <a:bodyPr/>
        <a:lstStyle/>
        <a:p>
          <a:endParaRPr lang="es-VE"/>
        </a:p>
      </dgm:t>
    </dgm:pt>
    <dgm:pt modelId="{E67889F7-ED28-4EBB-A93A-9893984B1D04}" type="sibTrans" cxnId="{03C921A6-847A-4B7F-9475-66B48FF3D21A}">
      <dgm:prSet/>
      <dgm:spPr/>
      <dgm:t>
        <a:bodyPr/>
        <a:lstStyle/>
        <a:p>
          <a:endParaRPr lang="es-VE"/>
        </a:p>
      </dgm:t>
    </dgm:pt>
    <dgm:pt modelId="{EFF15F0C-0653-453C-8AD2-32996DD53683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Proyectos que deben ser gestionados de manera interdependiente</a:t>
          </a:r>
          <a:endParaRPr lang="es-VE" sz="1600" b="1" dirty="0">
            <a:latin typeface="+mj-lt"/>
          </a:endParaRPr>
        </a:p>
      </dgm:t>
    </dgm:pt>
    <dgm:pt modelId="{2B524EDE-B61E-4721-A523-47EC9AEDBD1B}" type="parTrans" cxnId="{F8D6253E-86EF-42FF-989D-4935F4A99ADE}">
      <dgm:prSet/>
      <dgm:spPr/>
      <dgm:t>
        <a:bodyPr/>
        <a:lstStyle/>
        <a:p>
          <a:endParaRPr lang="es-VE"/>
        </a:p>
      </dgm:t>
    </dgm:pt>
    <dgm:pt modelId="{B851A5DF-9573-476C-8E96-0BFE64C3C3A9}" type="sibTrans" cxnId="{F8D6253E-86EF-42FF-989D-4935F4A99ADE}">
      <dgm:prSet/>
      <dgm:spPr/>
      <dgm:t>
        <a:bodyPr/>
        <a:lstStyle/>
        <a:p>
          <a:endParaRPr lang="es-VE"/>
        </a:p>
      </dgm:t>
    </dgm:pt>
    <dgm:pt modelId="{7768E597-AF99-4158-BCD8-2858887817BD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Participación activa de los miembros de la comunidad universitaria y de las comunidades externas</a:t>
          </a:r>
          <a:endParaRPr lang="es-VE" sz="1600" b="1" dirty="0">
            <a:latin typeface="+mj-lt"/>
          </a:endParaRPr>
        </a:p>
      </dgm:t>
    </dgm:pt>
    <dgm:pt modelId="{0995C618-B29A-4AF5-ACA4-BCC2411CCB98}" type="parTrans" cxnId="{6E8B9DBD-0854-403A-8495-C53BC6064D77}">
      <dgm:prSet/>
      <dgm:spPr/>
      <dgm:t>
        <a:bodyPr/>
        <a:lstStyle/>
        <a:p>
          <a:endParaRPr lang="es-VE"/>
        </a:p>
      </dgm:t>
    </dgm:pt>
    <dgm:pt modelId="{66E527F1-D2DA-49EC-B009-0D58F9030E7D}" type="sibTrans" cxnId="{6E8B9DBD-0854-403A-8495-C53BC6064D77}">
      <dgm:prSet/>
      <dgm:spPr/>
      <dgm:t>
        <a:bodyPr/>
        <a:lstStyle/>
        <a:p>
          <a:endParaRPr lang="es-VE"/>
        </a:p>
      </dgm:t>
    </dgm:pt>
    <dgm:pt modelId="{DF7C1D03-28A8-4B72-83B3-D721B678BBC7}">
      <dgm:prSet phldrT="[Texto]" custT="1"/>
      <dgm:spPr/>
      <dgm:t>
        <a:bodyPr/>
        <a:lstStyle/>
        <a:p>
          <a:r>
            <a:rPr lang="es-VE" sz="1800" b="1" dirty="0" smtClean="0">
              <a:solidFill>
                <a:schemeClr val="tx1"/>
              </a:solidFill>
              <a:latin typeface="+mj-lt"/>
            </a:rPr>
            <a:t>3. Proyectos </a:t>
          </a:r>
          <a:r>
            <a:rPr lang="es-VE" sz="1800" b="1" dirty="0" smtClean="0">
              <a:solidFill>
                <a:schemeClr val="tx1"/>
              </a:solidFill>
              <a:latin typeface="+mj-lt"/>
            </a:rPr>
            <a:t>sociales</a:t>
          </a:r>
          <a:endParaRPr lang="es-VE" sz="1800" b="1" dirty="0">
            <a:solidFill>
              <a:schemeClr val="tx1"/>
            </a:solidFill>
            <a:latin typeface="+mj-lt"/>
          </a:endParaRPr>
        </a:p>
      </dgm:t>
    </dgm:pt>
    <dgm:pt modelId="{BBF00A51-B8ED-4BB7-978F-B529E7184317}" type="parTrans" cxnId="{96C078BD-F204-439F-A83D-2FD164F1B14B}">
      <dgm:prSet/>
      <dgm:spPr/>
      <dgm:t>
        <a:bodyPr/>
        <a:lstStyle/>
        <a:p>
          <a:endParaRPr lang="es-VE"/>
        </a:p>
      </dgm:t>
    </dgm:pt>
    <dgm:pt modelId="{5FA43534-D865-4004-8C5F-3B03EEC19AD2}" type="sibTrans" cxnId="{96C078BD-F204-439F-A83D-2FD164F1B14B}">
      <dgm:prSet/>
      <dgm:spPr/>
      <dgm:t>
        <a:bodyPr/>
        <a:lstStyle/>
        <a:p>
          <a:endParaRPr lang="es-VE"/>
        </a:p>
      </dgm:t>
    </dgm:pt>
    <dgm:pt modelId="{58C887EC-13F8-4DB4-86F7-BC09A5C95C71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Carácter temporal</a:t>
          </a:r>
          <a:endParaRPr lang="es-VE" sz="1600" b="1" dirty="0">
            <a:latin typeface="+mj-lt"/>
          </a:endParaRPr>
        </a:p>
      </dgm:t>
    </dgm:pt>
    <dgm:pt modelId="{E941A1F1-8388-41E8-B801-66DE5D9F53F9}" type="parTrans" cxnId="{26766C4C-E5B2-4237-AB7A-F447909A92A4}">
      <dgm:prSet/>
      <dgm:spPr/>
      <dgm:t>
        <a:bodyPr/>
        <a:lstStyle/>
        <a:p>
          <a:endParaRPr lang="es-VE"/>
        </a:p>
      </dgm:t>
    </dgm:pt>
    <dgm:pt modelId="{EC14ABCA-BF5E-4B49-A550-8F1B0A4DEA00}" type="sibTrans" cxnId="{26766C4C-E5B2-4237-AB7A-F447909A92A4}">
      <dgm:prSet/>
      <dgm:spPr/>
      <dgm:t>
        <a:bodyPr/>
        <a:lstStyle/>
        <a:p>
          <a:endParaRPr lang="es-VE"/>
        </a:p>
      </dgm:t>
    </dgm:pt>
    <dgm:pt modelId="{7891108F-1473-41BD-AA77-69292512CC27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Propósitos de diagnóstico-investigación o de intervención</a:t>
          </a:r>
          <a:endParaRPr lang="es-VE" sz="1600" b="1" dirty="0">
            <a:latin typeface="+mj-lt"/>
          </a:endParaRPr>
        </a:p>
      </dgm:t>
    </dgm:pt>
    <dgm:pt modelId="{AE4C6A3D-FC74-4C99-9B62-FBADDFF883CC}" type="parTrans" cxnId="{EC475EA4-CCC0-474D-A594-345BF3D4645F}">
      <dgm:prSet/>
      <dgm:spPr/>
      <dgm:t>
        <a:bodyPr/>
        <a:lstStyle/>
        <a:p>
          <a:endParaRPr lang="es-VE"/>
        </a:p>
      </dgm:t>
    </dgm:pt>
    <dgm:pt modelId="{206ED1BB-59C8-408F-840A-D3D8E663AE5A}" type="sibTrans" cxnId="{EC475EA4-CCC0-474D-A594-345BF3D4645F}">
      <dgm:prSet/>
      <dgm:spPr/>
      <dgm:t>
        <a:bodyPr/>
        <a:lstStyle/>
        <a:p>
          <a:endParaRPr lang="es-VE"/>
        </a:p>
      </dgm:t>
    </dgm:pt>
    <dgm:pt modelId="{054F7AB5-98E0-4EF9-A011-D8888F39AD8E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Gestionados por entes especializados de la universidad</a:t>
          </a:r>
          <a:endParaRPr lang="es-VE" sz="1600" b="1" dirty="0">
            <a:latin typeface="+mj-lt"/>
          </a:endParaRPr>
        </a:p>
      </dgm:t>
    </dgm:pt>
    <dgm:pt modelId="{6BBD3509-B03C-45EC-B8C4-986537884754}" type="parTrans" cxnId="{145E0832-F611-41AE-A545-211A4A52450F}">
      <dgm:prSet/>
      <dgm:spPr/>
      <dgm:t>
        <a:bodyPr/>
        <a:lstStyle/>
        <a:p>
          <a:endParaRPr lang="es-VE"/>
        </a:p>
      </dgm:t>
    </dgm:pt>
    <dgm:pt modelId="{089A754D-7E24-4DD6-A23A-F4ED708AA09C}" type="sibTrans" cxnId="{145E0832-F611-41AE-A545-211A4A52450F}">
      <dgm:prSet/>
      <dgm:spPr/>
      <dgm:t>
        <a:bodyPr/>
        <a:lstStyle/>
        <a:p>
          <a:endParaRPr lang="es-VE"/>
        </a:p>
      </dgm:t>
    </dgm:pt>
    <dgm:pt modelId="{80F6C11C-5CFE-4B5C-A447-1A3EEFA9A380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Objetivo: satisfacer necesidades de “usuarios”</a:t>
          </a:r>
          <a:endParaRPr lang="es-VE" sz="1600" b="1" dirty="0">
            <a:latin typeface="+mj-lt"/>
          </a:endParaRPr>
        </a:p>
      </dgm:t>
    </dgm:pt>
    <dgm:pt modelId="{5DCA6EF3-CB89-412B-A603-4CC28F5F70D2}" type="parTrans" cxnId="{40DD2C25-6FB7-4FBC-8CEC-880707D5DEEA}">
      <dgm:prSet/>
      <dgm:spPr/>
      <dgm:t>
        <a:bodyPr/>
        <a:lstStyle/>
        <a:p>
          <a:endParaRPr lang="es-VE"/>
        </a:p>
      </dgm:t>
    </dgm:pt>
    <dgm:pt modelId="{3831969C-E094-4FD3-98E8-8F2225FC17BD}" type="sibTrans" cxnId="{40DD2C25-6FB7-4FBC-8CEC-880707D5DEEA}">
      <dgm:prSet/>
      <dgm:spPr/>
      <dgm:t>
        <a:bodyPr/>
        <a:lstStyle/>
        <a:p>
          <a:endParaRPr lang="es-VE"/>
        </a:p>
      </dgm:t>
    </dgm:pt>
    <dgm:pt modelId="{2BCAF764-81DE-49AF-9E10-AEE7386548A2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Son referencia para el desarrollo de políticas públicas</a:t>
          </a:r>
          <a:endParaRPr lang="es-VE" sz="1600" b="1" dirty="0">
            <a:latin typeface="+mj-lt"/>
          </a:endParaRPr>
        </a:p>
      </dgm:t>
    </dgm:pt>
    <dgm:pt modelId="{19DDB380-1058-4718-A913-76F9A2EC2644}" type="parTrans" cxnId="{9FEA2DEF-0B3E-421E-A6EE-44E2796443EE}">
      <dgm:prSet/>
      <dgm:spPr/>
      <dgm:t>
        <a:bodyPr/>
        <a:lstStyle/>
        <a:p>
          <a:endParaRPr lang="es-VE"/>
        </a:p>
      </dgm:t>
    </dgm:pt>
    <dgm:pt modelId="{717DB1A8-F406-4091-8F93-4292A68D20E8}" type="sibTrans" cxnId="{9FEA2DEF-0B3E-421E-A6EE-44E2796443EE}">
      <dgm:prSet/>
      <dgm:spPr/>
      <dgm:t>
        <a:bodyPr/>
        <a:lstStyle/>
        <a:p>
          <a:endParaRPr lang="es-VE"/>
        </a:p>
      </dgm:t>
    </dgm:pt>
    <dgm:pt modelId="{DC49AFBE-E773-4D26-BA89-0DB58E8A267C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Pueden estar vinculados directa o indirectamente al quehacer académico de la universidad</a:t>
          </a:r>
          <a:endParaRPr lang="es-VE" sz="1600" b="1" dirty="0">
            <a:latin typeface="+mj-lt"/>
          </a:endParaRPr>
        </a:p>
      </dgm:t>
    </dgm:pt>
    <dgm:pt modelId="{5BADB949-42C5-463C-875E-1079529DEF8D}" type="parTrans" cxnId="{11A44285-D2A8-4528-9CD1-B46006C7979D}">
      <dgm:prSet/>
      <dgm:spPr/>
      <dgm:t>
        <a:bodyPr/>
        <a:lstStyle/>
        <a:p>
          <a:endParaRPr lang="es-VE"/>
        </a:p>
      </dgm:t>
    </dgm:pt>
    <dgm:pt modelId="{6637B0E5-101C-403A-8534-9734848C07C3}" type="sibTrans" cxnId="{11A44285-D2A8-4528-9CD1-B46006C7979D}">
      <dgm:prSet/>
      <dgm:spPr/>
      <dgm:t>
        <a:bodyPr/>
        <a:lstStyle/>
        <a:p>
          <a:endParaRPr lang="es-VE"/>
        </a:p>
      </dgm:t>
    </dgm:pt>
    <dgm:pt modelId="{2AC0807D-B258-40C9-AEB5-61746AE11BB0}">
      <dgm:prSet phldrT="[Texto]"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endParaRPr lang="es-VE" sz="1000" dirty="0"/>
        </a:p>
      </dgm:t>
    </dgm:pt>
    <dgm:pt modelId="{2315189D-EACF-423E-9DDB-AECD5D6FB03C}" type="parTrans" cxnId="{36BDEE44-83C1-4A59-9E24-BA820DF0780C}">
      <dgm:prSet/>
      <dgm:spPr/>
      <dgm:t>
        <a:bodyPr/>
        <a:lstStyle/>
        <a:p>
          <a:endParaRPr lang="es-VE"/>
        </a:p>
      </dgm:t>
    </dgm:pt>
    <dgm:pt modelId="{3F7E8621-3D03-488A-B5E0-9B5522472A47}" type="sibTrans" cxnId="{36BDEE44-83C1-4A59-9E24-BA820DF0780C}">
      <dgm:prSet/>
      <dgm:spPr/>
      <dgm:t>
        <a:bodyPr/>
        <a:lstStyle/>
        <a:p>
          <a:endParaRPr lang="es-VE"/>
        </a:p>
      </dgm:t>
    </dgm:pt>
    <dgm:pt modelId="{90739596-FD4A-48B1-B040-30BE049A0176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Carácter regular o permanente</a:t>
          </a:r>
          <a:endParaRPr lang="es-VE" sz="1600" b="1" dirty="0">
            <a:latin typeface="+mj-lt"/>
          </a:endParaRPr>
        </a:p>
      </dgm:t>
    </dgm:pt>
    <dgm:pt modelId="{2A4CE13F-EC7B-47AE-8190-5073C2892FDA}" type="parTrans" cxnId="{BC9196C6-FE99-4D8A-A87F-7123BCC231F9}">
      <dgm:prSet/>
      <dgm:spPr/>
      <dgm:t>
        <a:bodyPr/>
        <a:lstStyle/>
        <a:p>
          <a:endParaRPr lang="es-VE"/>
        </a:p>
      </dgm:t>
    </dgm:pt>
    <dgm:pt modelId="{849E2A4E-44C1-4027-94BF-3CAF33FAAEFB}" type="sibTrans" cxnId="{BC9196C6-FE99-4D8A-A87F-7123BCC231F9}">
      <dgm:prSet/>
      <dgm:spPr/>
      <dgm:t>
        <a:bodyPr/>
        <a:lstStyle/>
        <a:p>
          <a:endParaRPr lang="es-VE"/>
        </a:p>
      </dgm:t>
    </dgm:pt>
    <dgm:pt modelId="{9A6CCE35-F0ED-490B-B78D-2F3B59D35ECD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Vinculados al quehacer académico de la universidad</a:t>
          </a:r>
          <a:endParaRPr lang="es-VE" sz="1600" b="1" dirty="0">
            <a:latin typeface="+mj-lt"/>
          </a:endParaRPr>
        </a:p>
      </dgm:t>
    </dgm:pt>
    <dgm:pt modelId="{053C82B0-F47F-43D1-B7C7-6A4000E86EA4}" type="parTrans" cxnId="{328331CD-86A1-45D6-AF8A-75EED8FC183E}">
      <dgm:prSet/>
      <dgm:spPr/>
      <dgm:t>
        <a:bodyPr/>
        <a:lstStyle/>
        <a:p>
          <a:endParaRPr lang="es-VE"/>
        </a:p>
      </dgm:t>
    </dgm:pt>
    <dgm:pt modelId="{900EA019-4490-4F61-A127-2740DA33209A}" type="sibTrans" cxnId="{328331CD-86A1-45D6-AF8A-75EED8FC183E}">
      <dgm:prSet/>
      <dgm:spPr/>
      <dgm:t>
        <a:bodyPr/>
        <a:lstStyle/>
        <a:p>
          <a:endParaRPr lang="es-VE"/>
        </a:p>
      </dgm:t>
    </dgm:pt>
    <dgm:pt modelId="{AB491068-5DF2-44B7-9535-7BA3E985CE26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Gestionados por miembros de la comunidad universitaria o por miembros de las comunidades externas</a:t>
          </a:r>
          <a:endParaRPr lang="es-VE" sz="1600" b="1" dirty="0">
            <a:latin typeface="+mj-lt"/>
          </a:endParaRPr>
        </a:p>
      </dgm:t>
    </dgm:pt>
    <dgm:pt modelId="{E76D03B2-6581-4525-A755-F482A4D886A4}" type="parTrans" cxnId="{CFDF8E66-96EB-47A9-BBDB-A5F8AA349615}">
      <dgm:prSet/>
      <dgm:spPr/>
      <dgm:t>
        <a:bodyPr/>
        <a:lstStyle/>
        <a:p>
          <a:endParaRPr lang="es-VE"/>
        </a:p>
      </dgm:t>
    </dgm:pt>
    <dgm:pt modelId="{51CFE073-4824-44FE-B3BC-ACA4F09E17B1}" type="sibTrans" cxnId="{CFDF8E66-96EB-47A9-BBDB-A5F8AA349615}">
      <dgm:prSet/>
      <dgm:spPr/>
      <dgm:t>
        <a:bodyPr/>
        <a:lstStyle/>
        <a:p>
          <a:endParaRPr lang="es-VE"/>
        </a:p>
      </dgm:t>
    </dgm:pt>
    <dgm:pt modelId="{0A5AD8A1-4463-4EB6-A9C0-EA64D30AE114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600" b="1" dirty="0" smtClean="0">
              <a:latin typeface="+mj-lt"/>
            </a:rPr>
            <a:t>Pueden derivar en programas o servicios sociales</a:t>
          </a:r>
          <a:endParaRPr lang="es-VE" sz="1600" b="1" dirty="0">
            <a:latin typeface="+mj-lt"/>
          </a:endParaRPr>
        </a:p>
      </dgm:t>
    </dgm:pt>
    <dgm:pt modelId="{DC90A494-D4D7-4DBE-9111-7535EAF99959}" type="parTrans" cxnId="{22A680F8-0666-4880-AF0B-BB7325AD07AB}">
      <dgm:prSet/>
      <dgm:spPr/>
      <dgm:t>
        <a:bodyPr/>
        <a:lstStyle/>
        <a:p>
          <a:endParaRPr lang="es-VE"/>
        </a:p>
      </dgm:t>
    </dgm:pt>
    <dgm:pt modelId="{61D40AA6-8D55-44E1-BA23-3A02D62C3BFE}" type="sibTrans" cxnId="{22A680F8-0666-4880-AF0B-BB7325AD07AB}">
      <dgm:prSet/>
      <dgm:spPr/>
      <dgm:t>
        <a:bodyPr/>
        <a:lstStyle/>
        <a:p>
          <a:endParaRPr lang="es-VE"/>
        </a:p>
      </dgm:t>
    </dgm:pt>
    <dgm:pt modelId="{D7272A8D-B1D2-4180-A7D3-5B5E01E29CF7}" type="pres">
      <dgm:prSet presAssocID="{CAC11144-B8E0-4C4F-BC34-330924A094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8630EC-5054-4B43-A5D3-9C351F8474D9}" type="pres">
      <dgm:prSet presAssocID="{98F8A816-A107-4109-BC2A-F7EF8C35363B}" presName="composite" presStyleCnt="0"/>
      <dgm:spPr/>
      <dgm:t>
        <a:bodyPr/>
        <a:lstStyle/>
        <a:p>
          <a:endParaRPr lang="es-VE"/>
        </a:p>
      </dgm:t>
    </dgm:pt>
    <dgm:pt modelId="{7ED30DD9-8EC9-4A48-82DB-ABE61ACC4FB2}" type="pres">
      <dgm:prSet presAssocID="{98F8A816-A107-4109-BC2A-F7EF8C35363B}" presName="parTx" presStyleLbl="alignNode1" presStyleIdx="0" presStyleCnt="3" custAng="10800000" custFlipVert="1" custScaleX="100268" custScaleY="115569" custLinFactNeighborX="-1671" custLinFactNeighborY="-2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E2560-817F-426A-A69F-45F87277D30E}" type="pres">
      <dgm:prSet presAssocID="{98F8A816-A107-4109-BC2A-F7EF8C35363B}" presName="desTx" presStyleLbl="alignAccFollowNode1" presStyleIdx="0" presStyleCnt="3" custScaleX="100674" custLinFactNeighborX="-420" custLinFactNeighborY="-5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E1CB4D4-8B96-49E7-A36D-3D31A76D4DB4}" type="pres">
      <dgm:prSet presAssocID="{F5B199B3-E30D-489A-B959-4ABD48A91E05}" presName="space" presStyleCnt="0"/>
      <dgm:spPr/>
      <dgm:t>
        <a:bodyPr/>
        <a:lstStyle/>
        <a:p>
          <a:endParaRPr lang="es-VE"/>
        </a:p>
      </dgm:t>
    </dgm:pt>
    <dgm:pt modelId="{84A55561-0404-4E0C-B763-5713AABFEDE7}" type="pres">
      <dgm:prSet presAssocID="{A3C70A4D-9D2D-422D-86B9-612222495DFA}" presName="composite" presStyleCnt="0"/>
      <dgm:spPr/>
      <dgm:t>
        <a:bodyPr/>
        <a:lstStyle/>
        <a:p>
          <a:endParaRPr lang="es-VE"/>
        </a:p>
      </dgm:t>
    </dgm:pt>
    <dgm:pt modelId="{3629AFB2-977E-4244-A15A-D03FDDA69A6A}" type="pres">
      <dgm:prSet presAssocID="{A3C70A4D-9D2D-422D-86B9-612222495DFA}" presName="parTx" presStyleLbl="alignNode1" presStyleIdx="1" presStyleCnt="3" custScaleX="106626" custScaleY="100000" custLinFactNeighborX="-1783" custLinFactNeighborY="-112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8C7D3-1A4C-4FA9-B157-6567127B12AF}" type="pres">
      <dgm:prSet presAssocID="{A3C70A4D-9D2D-422D-86B9-612222495DFA}" presName="desTx" presStyleLbl="alignAccFollowNode1" presStyleIdx="1" presStyleCnt="3" custScaleX="10684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B834BEC-DA11-4125-B1FD-B2D539987E2B}" type="pres">
      <dgm:prSet presAssocID="{E67889F7-ED28-4EBB-A93A-9893984B1D04}" presName="space" presStyleCnt="0"/>
      <dgm:spPr/>
      <dgm:t>
        <a:bodyPr/>
        <a:lstStyle/>
        <a:p>
          <a:endParaRPr lang="es-VE"/>
        </a:p>
      </dgm:t>
    </dgm:pt>
    <dgm:pt modelId="{57A2BB56-5A40-4D78-8D1A-76C8619ABFD5}" type="pres">
      <dgm:prSet presAssocID="{DF7C1D03-28A8-4B72-83B3-D721B678BBC7}" presName="composite" presStyleCnt="0"/>
      <dgm:spPr/>
      <dgm:t>
        <a:bodyPr/>
        <a:lstStyle/>
        <a:p>
          <a:endParaRPr lang="es-VE"/>
        </a:p>
      </dgm:t>
    </dgm:pt>
    <dgm:pt modelId="{F84ED86D-C827-4C1B-9A93-3F5656A96E97}" type="pres">
      <dgm:prSet presAssocID="{DF7C1D03-28A8-4B72-83B3-D721B678BBC7}" presName="parTx" presStyleLbl="alignNode1" presStyleIdx="2" presStyleCnt="3" custLinFactNeighborX="-428" custLinFactNeighborY="-54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CA2FCB-697B-4E63-AB6A-25AD3BFA2B6D}" type="pres">
      <dgm:prSet presAssocID="{DF7C1D03-28A8-4B72-83B3-D721B678BBC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3796E2-50C4-4074-949A-3297B4E84F48}" type="presOf" srcId="{DC49AFBE-E773-4D26-BA89-0DB58E8A267C}" destId="{8D8E2560-817F-426A-A69F-45F87277D30E}" srcOrd="0" destOrd="4" presId="urn:microsoft.com/office/officeart/2005/8/layout/hList1"/>
    <dgm:cxn modelId="{328331CD-86A1-45D6-AF8A-75EED8FC183E}" srcId="{A3C70A4D-9D2D-422D-86B9-612222495DFA}" destId="{9A6CCE35-F0ED-490B-B78D-2F3B59D35ECD}" srcOrd="3" destOrd="0" parTransId="{053C82B0-F47F-43D1-B7C7-6A4000E86EA4}" sibTransId="{900EA019-4490-4F61-A127-2740DA33209A}"/>
    <dgm:cxn modelId="{11A44285-D2A8-4528-9CD1-B46006C7979D}" srcId="{98F8A816-A107-4109-BC2A-F7EF8C35363B}" destId="{DC49AFBE-E773-4D26-BA89-0DB58E8A267C}" srcOrd="4" destOrd="0" parTransId="{5BADB949-42C5-463C-875E-1079529DEF8D}" sibTransId="{6637B0E5-101C-403A-8534-9734848C07C3}"/>
    <dgm:cxn modelId="{DAA9C91B-FA44-4B16-82D4-8957D6E3CFFC}" type="presOf" srcId="{0A5AD8A1-4463-4EB6-A9C0-EA64D30AE114}" destId="{92CA2FCB-697B-4E63-AB6A-25AD3BFA2B6D}" srcOrd="0" destOrd="3" presId="urn:microsoft.com/office/officeart/2005/8/layout/hList1"/>
    <dgm:cxn modelId="{145E0832-F611-41AE-A545-211A4A52450F}" srcId="{98F8A816-A107-4109-BC2A-F7EF8C35363B}" destId="{054F7AB5-98E0-4EF9-A011-D8888F39AD8E}" srcOrd="1" destOrd="0" parTransId="{6BBD3509-B03C-45EC-B8C4-986537884754}" sibTransId="{089A754D-7E24-4DD6-A23A-F4ED708AA09C}"/>
    <dgm:cxn modelId="{F2EA746A-701C-440C-9888-336A373A8AEC}" type="presOf" srcId="{58C887EC-13F8-4DB4-86F7-BC09A5C95C71}" destId="{92CA2FCB-697B-4E63-AB6A-25AD3BFA2B6D}" srcOrd="0" destOrd="0" presId="urn:microsoft.com/office/officeart/2005/8/layout/hList1"/>
    <dgm:cxn modelId="{6E8B9DBD-0854-403A-8495-C53BC6064D77}" srcId="{A3C70A4D-9D2D-422D-86B9-612222495DFA}" destId="{7768E597-AF99-4158-BCD8-2858887817BD}" srcOrd="2" destOrd="0" parTransId="{0995C618-B29A-4AF5-ACA4-BCC2411CCB98}" sibTransId="{66E527F1-D2DA-49EC-B009-0D58F9030E7D}"/>
    <dgm:cxn modelId="{05D3C718-A339-4030-87C8-4FE71CC6F30F}" srcId="{CAC11144-B8E0-4C4F-BC34-330924A094E8}" destId="{98F8A816-A107-4109-BC2A-F7EF8C35363B}" srcOrd="0" destOrd="0" parTransId="{8BFCB0F6-E5AD-4318-A6FE-A4A31A0C2599}" sibTransId="{F5B199B3-E30D-489A-B959-4ABD48A91E05}"/>
    <dgm:cxn modelId="{CFDF8E66-96EB-47A9-BBDB-A5F8AA349615}" srcId="{DF7C1D03-28A8-4B72-83B3-D721B678BBC7}" destId="{AB491068-5DF2-44B7-9535-7BA3E985CE26}" srcOrd="2" destOrd="0" parTransId="{E76D03B2-6581-4525-A755-F482A4D886A4}" sibTransId="{51CFE073-4824-44FE-B3BC-ACA4F09E17B1}"/>
    <dgm:cxn modelId="{96C078BD-F204-439F-A83D-2FD164F1B14B}" srcId="{CAC11144-B8E0-4C4F-BC34-330924A094E8}" destId="{DF7C1D03-28A8-4B72-83B3-D721B678BBC7}" srcOrd="2" destOrd="0" parTransId="{BBF00A51-B8ED-4BB7-978F-B529E7184317}" sibTransId="{5FA43534-D865-4004-8C5F-3B03EEC19AD2}"/>
    <dgm:cxn modelId="{03C921A6-847A-4B7F-9475-66B48FF3D21A}" srcId="{CAC11144-B8E0-4C4F-BC34-330924A094E8}" destId="{A3C70A4D-9D2D-422D-86B9-612222495DFA}" srcOrd="1" destOrd="0" parTransId="{5E35F54A-C00D-4DE0-9922-CFB720E7B9D0}" sibTransId="{E67889F7-ED28-4EBB-A93A-9893984B1D04}"/>
    <dgm:cxn modelId="{9FEA2DEF-0B3E-421E-A6EE-44E2796443EE}" srcId="{98F8A816-A107-4109-BC2A-F7EF8C35363B}" destId="{2BCAF764-81DE-49AF-9E10-AEE7386548A2}" srcOrd="3" destOrd="0" parTransId="{19DDB380-1058-4718-A913-76F9A2EC2644}" sibTransId="{717DB1A8-F406-4091-8F93-4292A68D20E8}"/>
    <dgm:cxn modelId="{C88731ED-B24F-4271-9661-1E27DB0B9CA3}" type="presOf" srcId="{EFF15F0C-0653-453C-8AD2-32996DD53683}" destId="{4E28C7D3-1A4C-4FA9-B157-6567127B12AF}" srcOrd="0" destOrd="1" presId="urn:microsoft.com/office/officeart/2005/8/layout/hList1"/>
    <dgm:cxn modelId="{EC475EA4-CCC0-474D-A594-345BF3D4645F}" srcId="{DF7C1D03-28A8-4B72-83B3-D721B678BBC7}" destId="{7891108F-1473-41BD-AA77-69292512CC27}" srcOrd="1" destOrd="0" parTransId="{AE4C6A3D-FC74-4C99-9B62-FBADDFF883CC}" sibTransId="{206ED1BB-59C8-408F-840A-D3D8E663AE5A}"/>
    <dgm:cxn modelId="{BAC53709-7C88-4D55-B1B6-7C86D8C4DE20}" type="presOf" srcId="{90739596-FD4A-48B1-B040-30BE049A0176}" destId="{4E28C7D3-1A4C-4FA9-B157-6567127B12AF}" srcOrd="0" destOrd="0" presId="urn:microsoft.com/office/officeart/2005/8/layout/hList1"/>
    <dgm:cxn modelId="{C0D3E5CD-E3F4-4B38-9E0E-B2A73443AA76}" type="presOf" srcId="{80F6C11C-5CFE-4B5C-A447-1A3EEFA9A380}" destId="{8D8E2560-817F-426A-A69F-45F87277D30E}" srcOrd="0" destOrd="2" presId="urn:microsoft.com/office/officeart/2005/8/layout/hList1"/>
    <dgm:cxn modelId="{5760A90A-AF79-4B13-996A-31113F7528B7}" type="presOf" srcId="{CAC11144-B8E0-4C4F-BC34-330924A094E8}" destId="{D7272A8D-B1D2-4180-A7D3-5B5E01E29CF7}" srcOrd="0" destOrd="0" presId="urn:microsoft.com/office/officeart/2005/8/layout/hList1"/>
    <dgm:cxn modelId="{2D936B6C-615A-4BB3-BC36-0696AF857BE7}" type="presOf" srcId="{DF7C1D03-28A8-4B72-83B3-D721B678BBC7}" destId="{F84ED86D-C827-4C1B-9A93-3F5656A96E97}" srcOrd="0" destOrd="0" presId="urn:microsoft.com/office/officeart/2005/8/layout/hList1"/>
    <dgm:cxn modelId="{CB091E72-709B-4600-83E2-3833E13ED3C6}" srcId="{98F8A816-A107-4109-BC2A-F7EF8C35363B}" destId="{F635DD04-CA21-4217-9D78-F3BD934B1EB3}" srcOrd="0" destOrd="0" parTransId="{24A19462-80F5-4B95-8EBF-3398FB84E38E}" sibTransId="{D509DA71-C939-449E-B678-16B384B36AC3}"/>
    <dgm:cxn modelId="{40DD2C25-6FB7-4FBC-8CEC-880707D5DEEA}" srcId="{98F8A816-A107-4109-BC2A-F7EF8C35363B}" destId="{80F6C11C-5CFE-4B5C-A447-1A3EEFA9A380}" srcOrd="2" destOrd="0" parTransId="{5DCA6EF3-CB89-412B-A603-4CC28F5F70D2}" sibTransId="{3831969C-E094-4FD3-98E8-8F2225FC17BD}"/>
    <dgm:cxn modelId="{26766C4C-E5B2-4237-AB7A-F447909A92A4}" srcId="{DF7C1D03-28A8-4B72-83B3-D721B678BBC7}" destId="{58C887EC-13F8-4DB4-86F7-BC09A5C95C71}" srcOrd="0" destOrd="0" parTransId="{E941A1F1-8388-41E8-B801-66DE5D9F53F9}" sibTransId="{EC14ABCA-BF5E-4B49-A550-8F1B0A4DEA00}"/>
    <dgm:cxn modelId="{C99247E8-3149-4D46-B124-B04E7C9A1CDC}" type="presOf" srcId="{7891108F-1473-41BD-AA77-69292512CC27}" destId="{92CA2FCB-697B-4E63-AB6A-25AD3BFA2B6D}" srcOrd="0" destOrd="1" presId="urn:microsoft.com/office/officeart/2005/8/layout/hList1"/>
    <dgm:cxn modelId="{F8D6253E-86EF-42FF-989D-4935F4A99ADE}" srcId="{A3C70A4D-9D2D-422D-86B9-612222495DFA}" destId="{EFF15F0C-0653-453C-8AD2-32996DD53683}" srcOrd="1" destOrd="0" parTransId="{2B524EDE-B61E-4721-A523-47EC9AEDBD1B}" sibTransId="{B851A5DF-9573-476C-8E96-0BFE64C3C3A9}"/>
    <dgm:cxn modelId="{CDB93316-A06E-4C6E-9932-2D1FA539AF03}" type="presOf" srcId="{AB491068-5DF2-44B7-9535-7BA3E985CE26}" destId="{92CA2FCB-697B-4E63-AB6A-25AD3BFA2B6D}" srcOrd="0" destOrd="2" presId="urn:microsoft.com/office/officeart/2005/8/layout/hList1"/>
    <dgm:cxn modelId="{205E0B73-836B-4925-9AA4-EF5F5F2F6986}" type="presOf" srcId="{98F8A816-A107-4109-BC2A-F7EF8C35363B}" destId="{7ED30DD9-8EC9-4A48-82DB-ABE61ACC4FB2}" srcOrd="0" destOrd="0" presId="urn:microsoft.com/office/officeart/2005/8/layout/hList1"/>
    <dgm:cxn modelId="{D2F382D6-E1BD-4D2C-AF2F-E0A5B0CF8464}" type="presOf" srcId="{9A6CCE35-F0ED-490B-B78D-2F3B59D35ECD}" destId="{4E28C7D3-1A4C-4FA9-B157-6567127B12AF}" srcOrd="0" destOrd="3" presId="urn:microsoft.com/office/officeart/2005/8/layout/hList1"/>
    <dgm:cxn modelId="{CF74373D-FFBC-4A8C-A81E-3F80C02803BC}" type="presOf" srcId="{F635DD04-CA21-4217-9D78-F3BD934B1EB3}" destId="{8D8E2560-817F-426A-A69F-45F87277D30E}" srcOrd="0" destOrd="0" presId="urn:microsoft.com/office/officeart/2005/8/layout/hList1"/>
    <dgm:cxn modelId="{11C3A5C5-E439-42E0-94E7-18A4F88A7248}" type="presOf" srcId="{7768E597-AF99-4158-BCD8-2858887817BD}" destId="{4E28C7D3-1A4C-4FA9-B157-6567127B12AF}" srcOrd="0" destOrd="2" presId="urn:microsoft.com/office/officeart/2005/8/layout/hList1"/>
    <dgm:cxn modelId="{2ABA0DBC-CF12-47ED-BBD4-95FC19DB9492}" type="presOf" srcId="{054F7AB5-98E0-4EF9-A011-D8888F39AD8E}" destId="{8D8E2560-817F-426A-A69F-45F87277D30E}" srcOrd="0" destOrd="1" presId="urn:microsoft.com/office/officeart/2005/8/layout/hList1"/>
    <dgm:cxn modelId="{56EAC1D4-7AC2-4653-9D1F-F96003C6227E}" type="presOf" srcId="{A3C70A4D-9D2D-422D-86B9-612222495DFA}" destId="{3629AFB2-977E-4244-A15A-D03FDDA69A6A}" srcOrd="0" destOrd="0" presId="urn:microsoft.com/office/officeart/2005/8/layout/hList1"/>
    <dgm:cxn modelId="{29996152-E71E-46A0-9867-66041C1DC2D4}" type="presOf" srcId="{2BCAF764-81DE-49AF-9E10-AEE7386548A2}" destId="{8D8E2560-817F-426A-A69F-45F87277D30E}" srcOrd="0" destOrd="3" presId="urn:microsoft.com/office/officeart/2005/8/layout/hList1"/>
    <dgm:cxn modelId="{615E538A-119C-49EC-91AA-A577C756D260}" type="presOf" srcId="{2AC0807D-B258-40C9-AEB5-61746AE11BB0}" destId="{4E28C7D3-1A4C-4FA9-B157-6567127B12AF}" srcOrd="0" destOrd="4" presId="urn:microsoft.com/office/officeart/2005/8/layout/hList1"/>
    <dgm:cxn modelId="{36BDEE44-83C1-4A59-9E24-BA820DF0780C}" srcId="{A3C70A4D-9D2D-422D-86B9-612222495DFA}" destId="{2AC0807D-B258-40C9-AEB5-61746AE11BB0}" srcOrd="4" destOrd="0" parTransId="{2315189D-EACF-423E-9DDB-AECD5D6FB03C}" sibTransId="{3F7E8621-3D03-488A-B5E0-9B5522472A47}"/>
    <dgm:cxn modelId="{22A680F8-0666-4880-AF0B-BB7325AD07AB}" srcId="{DF7C1D03-28A8-4B72-83B3-D721B678BBC7}" destId="{0A5AD8A1-4463-4EB6-A9C0-EA64D30AE114}" srcOrd="3" destOrd="0" parTransId="{DC90A494-D4D7-4DBE-9111-7535EAF99959}" sibTransId="{61D40AA6-8D55-44E1-BA23-3A02D62C3BFE}"/>
    <dgm:cxn modelId="{BC9196C6-FE99-4D8A-A87F-7123BCC231F9}" srcId="{A3C70A4D-9D2D-422D-86B9-612222495DFA}" destId="{90739596-FD4A-48B1-B040-30BE049A0176}" srcOrd="0" destOrd="0" parTransId="{2A4CE13F-EC7B-47AE-8190-5073C2892FDA}" sibTransId="{849E2A4E-44C1-4027-94BF-3CAF33FAAEFB}"/>
    <dgm:cxn modelId="{B4656863-1041-4686-9A55-FB879128C2CE}" type="presParOf" srcId="{D7272A8D-B1D2-4180-A7D3-5B5E01E29CF7}" destId="{198630EC-5054-4B43-A5D3-9C351F8474D9}" srcOrd="0" destOrd="0" presId="urn:microsoft.com/office/officeart/2005/8/layout/hList1"/>
    <dgm:cxn modelId="{4AD559FC-F80F-4BCC-BDA5-DEC435AE6B2C}" type="presParOf" srcId="{198630EC-5054-4B43-A5D3-9C351F8474D9}" destId="{7ED30DD9-8EC9-4A48-82DB-ABE61ACC4FB2}" srcOrd="0" destOrd="0" presId="urn:microsoft.com/office/officeart/2005/8/layout/hList1"/>
    <dgm:cxn modelId="{BC55E089-30AF-4643-862F-F2AD4BC7C74C}" type="presParOf" srcId="{198630EC-5054-4B43-A5D3-9C351F8474D9}" destId="{8D8E2560-817F-426A-A69F-45F87277D30E}" srcOrd="1" destOrd="0" presId="urn:microsoft.com/office/officeart/2005/8/layout/hList1"/>
    <dgm:cxn modelId="{90E13D58-A2EC-4A34-A28A-469B50B1CD40}" type="presParOf" srcId="{D7272A8D-B1D2-4180-A7D3-5B5E01E29CF7}" destId="{5E1CB4D4-8B96-49E7-A36D-3D31A76D4DB4}" srcOrd="1" destOrd="0" presId="urn:microsoft.com/office/officeart/2005/8/layout/hList1"/>
    <dgm:cxn modelId="{F59B2574-ABDB-40B1-8052-242EDE89A355}" type="presParOf" srcId="{D7272A8D-B1D2-4180-A7D3-5B5E01E29CF7}" destId="{84A55561-0404-4E0C-B763-5713AABFEDE7}" srcOrd="2" destOrd="0" presId="urn:microsoft.com/office/officeart/2005/8/layout/hList1"/>
    <dgm:cxn modelId="{2FC7FE20-BA15-4691-97AC-A6FDD11549B1}" type="presParOf" srcId="{84A55561-0404-4E0C-B763-5713AABFEDE7}" destId="{3629AFB2-977E-4244-A15A-D03FDDA69A6A}" srcOrd="0" destOrd="0" presId="urn:microsoft.com/office/officeart/2005/8/layout/hList1"/>
    <dgm:cxn modelId="{AA499303-607E-4E21-85DE-E023205E71C5}" type="presParOf" srcId="{84A55561-0404-4E0C-B763-5713AABFEDE7}" destId="{4E28C7D3-1A4C-4FA9-B157-6567127B12AF}" srcOrd="1" destOrd="0" presId="urn:microsoft.com/office/officeart/2005/8/layout/hList1"/>
    <dgm:cxn modelId="{7E4A8605-1EAE-40AC-9C96-5711FA482D64}" type="presParOf" srcId="{D7272A8D-B1D2-4180-A7D3-5B5E01E29CF7}" destId="{0B834BEC-DA11-4125-B1FD-B2D539987E2B}" srcOrd="3" destOrd="0" presId="urn:microsoft.com/office/officeart/2005/8/layout/hList1"/>
    <dgm:cxn modelId="{BA9E0FAA-22E4-4C09-8637-74130F47050F}" type="presParOf" srcId="{D7272A8D-B1D2-4180-A7D3-5B5E01E29CF7}" destId="{57A2BB56-5A40-4D78-8D1A-76C8619ABFD5}" srcOrd="4" destOrd="0" presId="urn:microsoft.com/office/officeart/2005/8/layout/hList1"/>
    <dgm:cxn modelId="{A2B3953C-FFED-4706-B162-5879D91C2F89}" type="presParOf" srcId="{57A2BB56-5A40-4D78-8D1A-76C8619ABFD5}" destId="{F84ED86D-C827-4C1B-9A93-3F5656A96E97}" srcOrd="0" destOrd="0" presId="urn:microsoft.com/office/officeart/2005/8/layout/hList1"/>
    <dgm:cxn modelId="{7ED90777-D7FC-4C1F-9F9A-324AF9A24F14}" type="presParOf" srcId="{57A2BB56-5A40-4D78-8D1A-76C8619ABFD5}" destId="{92CA2FCB-697B-4E63-AB6A-25AD3BFA2B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11144-B8E0-4C4F-BC34-330924A094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VE"/>
        </a:p>
      </dgm:t>
    </dgm:pt>
    <dgm:pt modelId="{4376108A-431D-4044-BDF6-33ABBA8CC9B9}">
      <dgm:prSet phldrT="[Texto]" custT="1"/>
      <dgm:spPr/>
      <dgm:t>
        <a:bodyPr/>
        <a:lstStyle/>
        <a:p>
          <a:r>
            <a:rPr lang="es-VE" sz="2000" b="1" dirty="0" smtClean="0">
              <a:solidFill>
                <a:schemeClr val="tx1"/>
              </a:solidFill>
              <a:latin typeface="+mj-lt"/>
            </a:rPr>
            <a:t>4. Actividades </a:t>
          </a:r>
          <a:r>
            <a:rPr lang="es-VE" sz="2000" b="1" dirty="0" smtClean="0">
              <a:solidFill>
                <a:schemeClr val="tx1"/>
              </a:solidFill>
              <a:latin typeface="+mj-lt"/>
            </a:rPr>
            <a:t>formativas</a:t>
          </a:r>
          <a:endParaRPr lang="es-VE" sz="2000" b="1" dirty="0">
            <a:solidFill>
              <a:schemeClr val="tx1"/>
            </a:solidFill>
            <a:latin typeface="+mj-lt"/>
          </a:endParaRPr>
        </a:p>
      </dgm:t>
    </dgm:pt>
    <dgm:pt modelId="{8E7595A7-9AE9-49A1-9E44-32D07D1367F0}" type="parTrans" cxnId="{8DACE174-F8E1-4C19-9D98-5FB2766B8393}">
      <dgm:prSet/>
      <dgm:spPr/>
      <dgm:t>
        <a:bodyPr/>
        <a:lstStyle/>
        <a:p>
          <a:endParaRPr lang="es-VE"/>
        </a:p>
      </dgm:t>
    </dgm:pt>
    <dgm:pt modelId="{FC259C71-2181-4003-8DD9-28119023178B}" type="sibTrans" cxnId="{8DACE174-F8E1-4C19-9D98-5FB2766B8393}">
      <dgm:prSet/>
      <dgm:spPr/>
      <dgm:t>
        <a:bodyPr/>
        <a:lstStyle/>
        <a:p>
          <a:endParaRPr lang="es-VE"/>
        </a:p>
      </dgm:t>
    </dgm:pt>
    <dgm:pt modelId="{02368075-D398-4321-9038-92B65EB03483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700" b="1" dirty="0" smtClean="0">
              <a:latin typeface="+mj-lt"/>
            </a:rPr>
            <a:t>Iniciativas de capacitación</a:t>
          </a:r>
          <a:endParaRPr lang="es-VE" sz="1700" b="1" dirty="0">
            <a:latin typeface="+mj-lt"/>
          </a:endParaRPr>
        </a:p>
      </dgm:t>
    </dgm:pt>
    <dgm:pt modelId="{7D750939-70AC-4DCE-BE6F-8198AD1AC920}" type="parTrans" cxnId="{1F3BF03A-1C9E-4AA3-A945-BAE702699398}">
      <dgm:prSet/>
      <dgm:spPr/>
      <dgm:t>
        <a:bodyPr/>
        <a:lstStyle/>
        <a:p>
          <a:endParaRPr lang="es-VE"/>
        </a:p>
      </dgm:t>
    </dgm:pt>
    <dgm:pt modelId="{9D2468FC-5074-48F8-B486-040117D6137D}" type="sibTrans" cxnId="{1F3BF03A-1C9E-4AA3-A945-BAE702699398}">
      <dgm:prSet/>
      <dgm:spPr/>
      <dgm:t>
        <a:bodyPr/>
        <a:lstStyle/>
        <a:p>
          <a:endParaRPr lang="es-VE"/>
        </a:p>
      </dgm:t>
    </dgm:pt>
    <dgm:pt modelId="{C56967E6-19EA-4A9D-AD15-C752F5051A07}">
      <dgm:prSet phldrT="[Texto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s-VE" sz="1700" b="1" dirty="0" smtClean="0">
              <a:latin typeface="+mj-lt"/>
            </a:rPr>
            <a:t>Realizadas de manera independiente o en el marca de proyectos o programas o servicios sociales</a:t>
          </a:r>
          <a:endParaRPr lang="es-VE" sz="1700" b="1" dirty="0">
            <a:latin typeface="+mj-lt"/>
          </a:endParaRPr>
        </a:p>
      </dgm:t>
    </dgm:pt>
    <dgm:pt modelId="{F52C6D0C-8841-4E5E-807C-05BB8B6EBEA3}" type="parTrans" cxnId="{3809D209-7BDC-400E-8062-0AEE948ADB4B}">
      <dgm:prSet/>
      <dgm:spPr/>
      <dgm:t>
        <a:bodyPr/>
        <a:lstStyle/>
        <a:p>
          <a:endParaRPr lang="es-VE"/>
        </a:p>
      </dgm:t>
    </dgm:pt>
    <dgm:pt modelId="{B31DCC37-50E2-431B-8C8A-5CBBF705E0B1}" type="sibTrans" cxnId="{3809D209-7BDC-400E-8062-0AEE948ADB4B}">
      <dgm:prSet/>
      <dgm:spPr/>
      <dgm:t>
        <a:bodyPr/>
        <a:lstStyle/>
        <a:p>
          <a:endParaRPr lang="es-VE"/>
        </a:p>
      </dgm:t>
    </dgm:pt>
    <dgm:pt modelId="{223C3A5B-E381-499E-99A8-94E4C3B134FC}">
      <dgm:prSet phldrT="[Texto]" custT="1"/>
      <dgm:spPr/>
      <dgm:t>
        <a:bodyPr/>
        <a:lstStyle/>
        <a:p>
          <a:r>
            <a:rPr lang="es-VE" sz="2000" b="1" dirty="0" smtClean="0">
              <a:solidFill>
                <a:schemeClr val="tx1"/>
              </a:solidFill>
              <a:latin typeface="+mj-lt"/>
            </a:rPr>
            <a:t>5. Voluntariado</a:t>
          </a:r>
          <a:endParaRPr lang="es-VE" sz="2000" b="1" dirty="0">
            <a:solidFill>
              <a:schemeClr val="tx1"/>
            </a:solidFill>
            <a:latin typeface="+mj-lt"/>
          </a:endParaRPr>
        </a:p>
      </dgm:t>
    </dgm:pt>
    <dgm:pt modelId="{CD0E190D-EC22-47FD-945F-ADA0927F9B6F}" type="parTrans" cxnId="{E900B285-3632-4A70-9681-8ED62D3E2023}">
      <dgm:prSet/>
      <dgm:spPr/>
      <dgm:t>
        <a:bodyPr/>
        <a:lstStyle/>
        <a:p>
          <a:endParaRPr lang="es-VE"/>
        </a:p>
      </dgm:t>
    </dgm:pt>
    <dgm:pt modelId="{73CAB5C0-B4C5-4C23-853C-C5758F4A9D0F}" type="sibTrans" cxnId="{E900B285-3632-4A70-9681-8ED62D3E2023}">
      <dgm:prSet/>
      <dgm:spPr/>
      <dgm:t>
        <a:bodyPr/>
        <a:lstStyle/>
        <a:p>
          <a:endParaRPr lang="es-VE"/>
        </a:p>
      </dgm:t>
    </dgm:pt>
    <dgm:pt modelId="{C222BC29-1C17-46C0-A3BF-1DA361DD9E02}">
      <dgm:prSet phldrT="[Texto]" custT="1"/>
      <dgm:spPr/>
      <dgm:t>
        <a:bodyPr/>
        <a:lstStyle/>
        <a:p>
          <a:r>
            <a:rPr lang="es-VE" sz="1700" b="1" dirty="0" smtClean="0">
              <a:latin typeface="+mj-lt"/>
            </a:rPr>
            <a:t>Grupos organizados de trabajo asociativo</a:t>
          </a:r>
          <a:endParaRPr lang="es-VE" sz="1700" b="1" dirty="0">
            <a:latin typeface="+mj-lt"/>
          </a:endParaRPr>
        </a:p>
      </dgm:t>
    </dgm:pt>
    <dgm:pt modelId="{FBEBA79C-ADCD-4D01-926C-C8E22D052F9D}" type="parTrans" cxnId="{24B14E45-8CA4-4251-BCEB-806431E94239}">
      <dgm:prSet/>
      <dgm:spPr/>
      <dgm:t>
        <a:bodyPr/>
        <a:lstStyle/>
        <a:p>
          <a:endParaRPr lang="es-VE"/>
        </a:p>
      </dgm:t>
    </dgm:pt>
    <dgm:pt modelId="{48BAAAA6-903B-43CD-A57C-B15846B3A7B2}" type="sibTrans" cxnId="{24B14E45-8CA4-4251-BCEB-806431E94239}">
      <dgm:prSet/>
      <dgm:spPr/>
      <dgm:t>
        <a:bodyPr/>
        <a:lstStyle/>
        <a:p>
          <a:endParaRPr lang="es-VE"/>
        </a:p>
      </dgm:t>
    </dgm:pt>
    <dgm:pt modelId="{00A84F4D-AF7D-468C-9C89-61D1FE150DEF}">
      <dgm:prSet phldrT="[Texto]" custT="1"/>
      <dgm:spPr/>
      <dgm:t>
        <a:bodyPr/>
        <a:lstStyle/>
        <a:p>
          <a:r>
            <a:rPr lang="es-VE" sz="1700" b="1" dirty="0" smtClean="0">
              <a:latin typeface="+mj-lt"/>
            </a:rPr>
            <a:t>Participan miembros de la comunidad universitaria</a:t>
          </a:r>
          <a:endParaRPr lang="es-VE" sz="1700" b="1" dirty="0">
            <a:latin typeface="+mj-lt"/>
          </a:endParaRPr>
        </a:p>
      </dgm:t>
    </dgm:pt>
    <dgm:pt modelId="{A36394A6-03B3-4292-93A3-BE17773C90DE}" type="parTrans" cxnId="{262C447F-E2ED-472E-838F-F1AF6EE63FF1}">
      <dgm:prSet/>
      <dgm:spPr/>
      <dgm:t>
        <a:bodyPr/>
        <a:lstStyle/>
        <a:p>
          <a:endParaRPr lang="es-VE"/>
        </a:p>
      </dgm:t>
    </dgm:pt>
    <dgm:pt modelId="{95150018-3B2B-481C-A5D4-92AEDC96D2D3}" type="sibTrans" cxnId="{262C447F-E2ED-472E-838F-F1AF6EE63FF1}">
      <dgm:prSet/>
      <dgm:spPr/>
      <dgm:t>
        <a:bodyPr/>
        <a:lstStyle/>
        <a:p>
          <a:endParaRPr lang="es-VE"/>
        </a:p>
      </dgm:t>
    </dgm:pt>
    <dgm:pt modelId="{49C8FCA9-2D7F-4C0E-A254-897C43961739}">
      <dgm:prSet phldrT="[Texto]" custT="1"/>
      <dgm:spPr/>
      <dgm:t>
        <a:bodyPr/>
        <a:lstStyle/>
        <a:p>
          <a:r>
            <a:rPr lang="es-VE" sz="2000" b="1" dirty="0" smtClean="0">
              <a:solidFill>
                <a:schemeClr val="tx1"/>
              </a:solidFill>
              <a:latin typeface="+mj-lt"/>
            </a:rPr>
            <a:t>6. Cátedras </a:t>
          </a:r>
          <a:r>
            <a:rPr lang="es-VE" sz="2000" b="1" dirty="0" smtClean="0">
              <a:solidFill>
                <a:schemeClr val="tx1"/>
              </a:solidFill>
              <a:latin typeface="+mj-lt"/>
            </a:rPr>
            <a:t>de compromiso social</a:t>
          </a:r>
          <a:endParaRPr lang="es-VE" sz="2000" b="1" dirty="0">
            <a:solidFill>
              <a:schemeClr val="tx1"/>
            </a:solidFill>
            <a:latin typeface="+mj-lt"/>
          </a:endParaRPr>
        </a:p>
      </dgm:t>
    </dgm:pt>
    <dgm:pt modelId="{A0311DBE-EB61-4871-AF90-66481566E8E8}" type="parTrans" cxnId="{3DC4363D-E786-4CD1-8DAA-6781469BCD1B}">
      <dgm:prSet/>
      <dgm:spPr/>
      <dgm:t>
        <a:bodyPr/>
        <a:lstStyle/>
        <a:p>
          <a:endParaRPr lang="es-VE"/>
        </a:p>
      </dgm:t>
    </dgm:pt>
    <dgm:pt modelId="{AD04CB57-6F71-4060-8DC6-1A77423A4749}" type="sibTrans" cxnId="{3DC4363D-E786-4CD1-8DAA-6781469BCD1B}">
      <dgm:prSet/>
      <dgm:spPr/>
      <dgm:t>
        <a:bodyPr/>
        <a:lstStyle/>
        <a:p>
          <a:endParaRPr lang="es-VE"/>
        </a:p>
      </dgm:t>
    </dgm:pt>
    <dgm:pt modelId="{01037C9D-AFDA-45D9-BAB5-DA79BF970CA5}">
      <dgm:prSet phldrT="[Texto]" custT="1"/>
      <dgm:spPr/>
      <dgm:t>
        <a:bodyPr/>
        <a:lstStyle/>
        <a:p>
          <a:r>
            <a:rPr lang="es-VE" sz="1700" b="1" dirty="0" smtClean="0">
              <a:latin typeface="+mj-lt"/>
            </a:rPr>
            <a:t>Organizan alguna forma de trabajo social como requisito académico</a:t>
          </a:r>
          <a:endParaRPr lang="es-VE" sz="1700" b="1" dirty="0">
            <a:latin typeface="+mj-lt"/>
          </a:endParaRPr>
        </a:p>
      </dgm:t>
    </dgm:pt>
    <dgm:pt modelId="{32740131-C114-45C7-86DB-8D6DCB6491B2}" type="parTrans" cxnId="{15B6B1CA-0E19-4685-82DB-F08B25DD6D04}">
      <dgm:prSet/>
      <dgm:spPr/>
      <dgm:t>
        <a:bodyPr/>
        <a:lstStyle/>
        <a:p>
          <a:endParaRPr lang="es-VE"/>
        </a:p>
      </dgm:t>
    </dgm:pt>
    <dgm:pt modelId="{ED73AFB4-919A-4F8E-AB67-98594B259EDC}" type="sibTrans" cxnId="{15B6B1CA-0E19-4685-82DB-F08B25DD6D04}">
      <dgm:prSet/>
      <dgm:spPr/>
      <dgm:t>
        <a:bodyPr/>
        <a:lstStyle/>
        <a:p>
          <a:endParaRPr lang="es-VE"/>
        </a:p>
      </dgm:t>
    </dgm:pt>
    <dgm:pt modelId="{C7A2A370-A390-4BAE-A820-59201A92D6CA}">
      <dgm:prSet phldrT="[Texto]" custT="1"/>
      <dgm:spPr/>
      <dgm:t>
        <a:bodyPr/>
        <a:lstStyle/>
        <a:p>
          <a:r>
            <a:rPr lang="es-VE" sz="1700" b="1" dirty="0" smtClean="0">
              <a:latin typeface="+mj-lt"/>
            </a:rPr>
            <a:t>Pueden vincularse a los distintos servicios, programas y proyectos sociales</a:t>
          </a:r>
          <a:endParaRPr lang="es-VE" sz="1700" b="1" dirty="0">
            <a:latin typeface="+mj-lt"/>
          </a:endParaRPr>
        </a:p>
      </dgm:t>
    </dgm:pt>
    <dgm:pt modelId="{EBD9A892-D642-4C64-AD1A-DA2C2F650CEF}" type="parTrans" cxnId="{3154ECFF-C8F6-4314-8C9E-C31CF08A9550}">
      <dgm:prSet/>
      <dgm:spPr/>
      <dgm:t>
        <a:bodyPr/>
        <a:lstStyle/>
        <a:p>
          <a:endParaRPr lang="es-VE"/>
        </a:p>
      </dgm:t>
    </dgm:pt>
    <dgm:pt modelId="{666787DB-9D8A-4209-88D9-9A77B692C1A4}" type="sibTrans" cxnId="{3154ECFF-C8F6-4314-8C9E-C31CF08A9550}">
      <dgm:prSet/>
      <dgm:spPr/>
      <dgm:t>
        <a:bodyPr/>
        <a:lstStyle/>
        <a:p>
          <a:endParaRPr lang="es-VE"/>
        </a:p>
      </dgm:t>
    </dgm:pt>
    <dgm:pt modelId="{CB927894-0DFE-49F4-9B02-42185E2C808B}">
      <dgm:prSet phldrT="[Texto]" custT="1"/>
      <dgm:spPr/>
      <dgm:t>
        <a:bodyPr/>
        <a:lstStyle/>
        <a:p>
          <a:r>
            <a:rPr lang="es-VE" sz="1700" b="1" dirty="0" smtClean="0">
              <a:latin typeface="+mj-lt"/>
            </a:rPr>
            <a:t>Poseen fines generales o específicos</a:t>
          </a:r>
          <a:endParaRPr lang="es-VE" sz="1700" b="1" dirty="0">
            <a:latin typeface="+mj-lt"/>
          </a:endParaRPr>
        </a:p>
      </dgm:t>
    </dgm:pt>
    <dgm:pt modelId="{2BE14590-6EDB-4887-ACFE-C1C8EFC85CFB}" type="parTrans" cxnId="{4AB0891B-0DE6-4885-A32B-A71B8CE4AFDB}">
      <dgm:prSet/>
      <dgm:spPr/>
      <dgm:t>
        <a:bodyPr/>
        <a:lstStyle/>
        <a:p>
          <a:endParaRPr lang="es-VE"/>
        </a:p>
      </dgm:t>
    </dgm:pt>
    <dgm:pt modelId="{60770083-1775-4E98-B5EE-67D5A5BFF518}" type="sibTrans" cxnId="{4AB0891B-0DE6-4885-A32B-A71B8CE4AFDB}">
      <dgm:prSet/>
      <dgm:spPr/>
      <dgm:t>
        <a:bodyPr/>
        <a:lstStyle/>
        <a:p>
          <a:endParaRPr lang="es-VE"/>
        </a:p>
      </dgm:t>
    </dgm:pt>
    <dgm:pt modelId="{C80D0906-C3D0-436F-B62F-01336B917096}">
      <dgm:prSet phldrT="[Texto]" custT="1"/>
      <dgm:spPr/>
      <dgm:t>
        <a:bodyPr/>
        <a:lstStyle/>
        <a:p>
          <a:r>
            <a:rPr lang="es-VE" sz="1700" b="1" dirty="0" smtClean="0">
              <a:latin typeface="+mj-lt"/>
            </a:rPr>
            <a:t>Pueden apoyar de diversas formas las actividades desarrolladas en el marco de los proyectos, programas y servicios sociales</a:t>
          </a:r>
          <a:endParaRPr lang="es-VE" sz="1700" b="1" dirty="0">
            <a:latin typeface="+mj-lt"/>
          </a:endParaRPr>
        </a:p>
      </dgm:t>
    </dgm:pt>
    <dgm:pt modelId="{3E4F390C-3ECB-438D-874B-4F4661991E7A}" type="parTrans" cxnId="{642DC8ED-1D82-4660-88F7-09BB52003DD5}">
      <dgm:prSet/>
      <dgm:spPr/>
      <dgm:t>
        <a:bodyPr/>
        <a:lstStyle/>
        <a:p>
          <a:endParaRPr lang="es-VE"/>
        </a:p>
      </dgm:t>
    </dgm:pt>
    <dgm:pt modelId="{6F0586A1-6898-46AA-9928-D403F3C0B1D1}" type="sibTrans" cxnId="{642DC8ED-1D82-4660-88F7-09BB52003DD5}">
      <dgm:prSet/>
      <dgm:spPr/>
      <dgm:t>
        <a:bodyPr/>
        <a:lstStyle/>
        <a:p>
          <a:endParaRPr lang="es-VE"/>
        </a:p>
      </dgm:t>
    </dgm:pt>
    <dgm:pt modelId="{D7272A8D-B1D2-4180-A7D3-5B5E01E29CF7}" type="pres">
      <dgm:prSet presAssocID="{CAC11144-B8E0-4C4F-BC34-330924A094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DFE6A2-810E-4F2E-8E41-CB630697EADC}" type="pres">
      <dgm:prSet presAssocID="{4376108A-431D-4044-BDF6-33ABBA8CC9B9}" presName="composite" presStyleCnt="0"/>
      <dgm:spPr/>
      <dgm:t>
        <a:bodyPr/>
        <a:lstStyle/>
        <a:p>
          <a:endParaRPr lang="es-VE"/>
        </a:p>
      </dgm:t>
    </dgm:pt>
    <dgm:pt modelId="{CEF97899-1728-4FB5-A1D3-32593CA045A6}" type="pres">
      <dgm:prSet presAssocID="{4376108A-431D-4044-BDF6-33ABBA8CC9B9}" presName="parTx" presStyleLbl="alignNode1" presStyleIdx="0" presStyleCnt="3" custScaleX="99250" custScaleY="131999" custLinFactNeighborX="1707" custLinFactNeighborY="-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6D7D9D-4FCE-421D-AF5F-AF26E3527BDA}" type="pres">
      <dgm:prSet presAssocID="{4376108A-431D-4044-BDF6-33ABBA8CC9B9}" presName="desTx" presStyleLbl="alignAccFollowNode1" presStyleIdx="0" presStyleCnt="3" custScaleX="99115" custScaleY="100000" custLinFactNeighborX="1639" custLinFactNeighborY="47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52EED6E-EA6E-4D3F-9734-8465C7B184C8}" type="pres">
      <dgm:prSet presAssocID="{FC259C71-2181-4003-8DD9-28119023178B}" presName="space" presStyleCnt="0"/>
      <dgm:spPr/>
      <dgm:t>
        <a:bodyPr/>
        <a:lstStyle/>
        <a:p>
          <a:endParaRPr lang="es-VE"/>
        </a:p>
      </dgm:t>
    </dgm:pt>
    <dgm:pt modelId="{35462878-5D26-4341-BDAA-56BEC2CA6864}" type="pres">
      <dgm:prSet presAssocID="{223C3A5B-E381-499E-99A8-94E4C3B134FC}" presName="composite" presStyleCnt="0"/>
      <dgm:spPr/>
      <dgm:t>
        <a:bodyPr/>
        <a:lstStyle/>
        <a:p>
          <a:endParaRPr lang="es-VE"/>
        </a:p>
      </dgm:t>
    </dgm:pt>
    <dgm:pt modelId="{AB67F5C0-47D6-4ADF-9E8E-EA99A2095F10}" type="pres">
      <dgm:prSet presAssocID="{223C3A5B-E381-499E-99A8-94E4C3B134FC}" presName="parTx" presStyleLbl="alignNode1" presStyleIdx="1" presStyleCnt="3" custScaleX="100722" custScaleY="120410" custLinFactNeighborX="0" custLinFactNeighborY="-8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E40F4D-2FB7-46ED-8037-B790842C71D2}" type="pres">
      <dgm:prSet presAssocID="{223C3A5B-E381-499E-99A8-94E4C3B134FC}" presName="desTx" presStyleLbl="alignAccFollowNode1" presStyleIdx="1" presStyleCnt="3" custLinFactNeighborX="0" custLinFactNeighborY="349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3D0DEE0-3B57-43FD-B3C0-4316A7A3E8A6}" type="pres">
      <dgm:prSet presAssocID="{73CAB5C0-B4C5-4C23-853C-C5758F4A9D0F}" presName="space" presStyleCnt="0"/>
      <dgm:spPr/>
      <dgm:t>
        <a:bodyPr/>
        <a:lstStyle/>
        <a:p>
          <a:endParaRPr lang="es-VE"/>
        </a:p>
      </dgm:t>
    </dgm:pt>
    <dgm:pt modelId="{657EC23A-6C72-48D0-B68D-C11487A2F64E}" type="pres">
      <dgm:prSet presAssocID="{49C8FCA9-2D7F-4C0E-A254-897C43961739}" presName="composite" presStyleCnt="0"/>
      <dgm:spPr/>
      <dgm:t>
        <a:bodyPr/>
        <a:lstStyle/>
        <a:p>
          <a:endParaRPr lang="es-VE"/>
        </a:p>
      </dgm:t>
    </dgm:pt>
    <dgm:pt modelId="{64C3D253-9D5A-4D86-A657-089EB8F222C2}" type="pres">
      <dgm:prSet presAssocID="{49C8FCA9-2D7F-4C0E-A254-897C43961739}" presName="parTx" presStyleLbl="alignNode1" presStyleIdx="2" presStyleCnt="3" custScaleX="95072" custScaleY="123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2C7734-28E7-425D-8128-2AA33EFC52A5}" type="pres">
      <dgm:prSet presAssocID="{49C8FCA9-2D7F-4C0E-A254-897C43961739}" presName="desTx" presStyleLbl="alignAccFollowNode1" presStyleIdx="2" presStyleCnt="3" custScaleX="95469" custScaleY="992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B0891B-0DE6-4885-A32B-A71B8CE4AFDB}" srcId="{223C3A5B-E381-499E-99A8-94E4C3B134FC}" destId="{CB927894-0DFE-49F4-9B02-42185E2C808B}" srcOrd="2" destOrd="0" parTransId="{2BE14590-6EDB-4887-ACFE-C1C8EFC85CFB}" sibTransId="{60770083-1775-4E98-B5EE-67D5A5BFF518}"/>
    <dgm:cxn modelId="{80D9E460-2726-43D3-B47D-7DD8CC0E13DD}" type="presOf" srcId="{C7A2A370-A390-4BAE-A820-59201A92D6CA}" destId="{222C7734-28E7-425D-8128-2AA33EFC52A5}" srcOrd="0" destOrd="1" presId="urn:microsoft.com/office/officeart/2005/8/layout/hList1"/>
    <dgm:cxn modelId="{262C447F-E2ED-472E-838F-F1AF6EE63FF1}" srcId="{223C3A5B-E381-499E-99A8-94E4C3B134FC}" destId="{00A84F4D-AF7D-468C-9C89-61D1FE150DEF}" srcOrd="1" destOrd="0" parTransId="{A36394A6-03B3-4292-93A3-BE17773C90DE}" sibTransId="{95150018-3B2B-481C-A5D4-92AEDC96D2D3}"/>
    <dgm:cxn modelId="{D73CB466-363C-4C03-8E6C-B547DDB0504D}" type="presOf" srcId="{C222BC29-1C17-46C0-A3BF-1DA361DD9E02}" destId="{0DE40F4D-2FB7-46ED-8037-B790842C71D2}" srcOrd="0" destOrd="0" presId="urn:microsoft.com/office/officeart/2005/8/layout/hList1"/>
    <dgm:cxn modelId="{422C526C-CE6A-41C7-BDF3-2577FFCFA875}" type="presOf" srcId="{01037C9D-AFDA-45D9-BAB5-DA79BF970CA5}" destId="{222C7734-28E7-425D-8128-2AA33EFC52A5}" srcOrd="0" destOrd="0" presId="urn:microsoft.com/office/officeart/2005/8/layout/hList1"/>
    <dgm:cxn modelId="{ED474EDE-380F-494D-A26F-40D645452B57}" type="presOf" srcId="{CB927894-0DFE-49F4-9B02-42185E2C808B}" destId="{0DE40F4D-2FB7-46ED-8037-B790842C71D2}" srcOrd="0" destOrd="2" presId="urn:microsoft.com/office/officeart/2005/8/layout/hList1"/>
    <dgm:cxn modelId="{E2B9FC56-566A-49CC-8774-D8F04DE0F4E7}" type="presOf" srcId="{02368075-D398-4321-9038-92B65EB03483}" destId="{1C6D7D9D-4FCE-421D-AF5F-AF26E3527BDA}" srcOrd="0" destOrd="0" presId="urn:microsoft.com/office/officeart/2005/8/layout/hList1"/>
    <dgm:cxn modelId="{642DC8ED-1D82-4660-88F7-09BB52003DD5}" srcId="{223C3A5B-E381-499E-99A8-94E4C3B134FC}" destId="{C80D0906-C3D0-436F-B62F-01336B917096}" srcOrd="3" destOrd="0" parTransId="{3E4F390C-3ECB-438D-874B-4F4661991E7A}" sibTransId="{6F0586A1-6898-46AA-9928-D403F3C0B1D1}"/>
    <dgm:cxn modelId="{5FF64055-A992-4DDC-8580-7E8BA06342FC}" type="presOf" srcId="{C56967E6-19EA-4A9D-AD15-C752F5051A07}" destId="{1C6D7D9D-4FCE-421D-AF5F-AF26E3527BDA}" srcOrd="0" destOrd="1" presId="urn:microsoft.com/office/officeart/2005/8/layout/hList1"/>
    <dgm:cxn modelId="{3DC4363D-E786-4CD1-8DAA-6781469BCD1B}" srcId="{CAC11144-B8E0-4C4F-BC34-330924A094E8}" destId="{49C8FCA9-2D7F-4C0E-A254-897C43961739}" srcOrd="2" destOrd="0" parTransId="{A0311DBE-EB61-4871-AF90-66481566E8E8}" sibTransId="{AD04CB57-6F71-4060-8DC6-1A77423A4749}"/>
    <dgm:cxn modelId="{E51BAD6E-FB61-4D88-8EC9-3394B2453E19}" type="presOf" srcId="{4376108A-431D-4044-BDF6-33ABBA8CC9B9}" destId="{CEF97899-1728-4FB5-A1D3-32593CA045A6}" srcOrd="0" destOrd="0" presId="urn:microsoft.com/office/officeart/2005/8/layout/hList1"/>
    <dgm:cxn modelId="{3809D209-7BDC-400E-8062-0AEE948ADB4B}" srcId="{4376108A-431D-4044-BDF6-33ABBA8CC9B9}" destId="{C56967E6-19EA-4A9D-AD15-C752F5051A07}" srcOrd="1" destOrd="0" parTransId="{F52C6D0C-8841-4E5E-807C-05BB8B6EBEA3}" sibTransId="{B31DCC37-50E2-431B-8C8A-5CBBF705E0B1}"/>
    <dgm:cxn modelId="{1F3BF03A-1C9E-4AA3-A945-BAE702699398}" srcId="{4376108A-431D-4044-BDF6-33ABBA8CC9B9}" destId="{02368075-D398-4321-9038-92B65EB03483}" srcOrd="0" destOrd="0" parTransId="{7D750939-70AC-4DCE-BE6F-8198AD1AC920}" sibTransId="{9D2468FC-5074-48F8-B486-040117D6137D}"/>
    <dgm:cxn modelId="{15B6B1CA-0E19-4685-82DB-F08B25DD6D04}" srcId="{49C8FCA9-2D7F-4C0E-A254-897C43961739}" destId="{01037C9D-AFDA-45D9-BAB5-DA79BF970CA5}" srcOrd="0" destOrd="0" parTransId="{32740131-C114-45C7-86DB-8D6DCB6491B2}" sibTransId="{ED73AFB4-919A-4F8E-AB67-98594B259EDC}"/>
    <dgm:cxn modelId="{E900B285-3632-4A70-9681-8ED62D3E2023}" srcId="{CAC11144-B8E0-4C4F-BC34-330924A094E8}" destId="{223C3A5B-E381-499E-99A8-94E4C3B134FC}" srcOrd="1" destOrd="0" parTransId="{CD0E190D-EC22-47FD-945F-ADA0927F9B6F}" sibTransId="{73CAB5C0-B4C5-4C23-853C-C5758F4A9D0F}"/>
    <dgm:cxn modelId="{A6028A76-D586-47C1-B199-8C871B0567E8}" type="presOf" srcId="{00A84F4D-AF7D-468C-9C89-61D1FE150DEF}" destId="{0DE40F4D-2FB7-46ED-8037-B790842C71D2}" srcOrd="0" destOrd="1" presId="urn:microsoft.com/office/officeart/2005/8/layout/hList1"/>
    <dgm:cxn modelId="{ED6C58BF-8BB1-4F15-9F83-AD3239E1A632}" type="presOf" srcId="{49C8FCA9-2D7F-4C0E-A254-897C43961739}" destId="{64C3D253-9D5A-4D86-A657-089EB8F222C2}" srcOrd="0" destOrd="0" presId="urn:microsoft.com/office/officeart/2005/8/layout/hList1"/>
    <dgm:cxn modelId="{4EDB122C-3B89-4813-ABFA-C58083C4D516}" type="presOf" srcId="{CAC11144-B8E0-4C4F-BC34-330924A094E8}" destId="{D7272A8D-B1D2-4180-A7D3-5B5E01E29CF7}" srcOrd="0" destOrd="0" presId="urn:microsoft.com/office/officeart/2005/8/layout/hList1"/>
    <dgm:cxn modelId="{3154ECFF-C8F6-4314-8C9E-C31CF08A9550}" srcId="{49C8FCA9-2D7F-4C0E-A254-897C43961739}" destId="{C7A2A370-A390-4BAE-A820-59201A92D6CA}" srcOrd="1" destOrd="0" parTransId="{EBD9A892-D642-4C64-AD1A-DA2C2F650CEF}" sibTransId="{666787DB-9D8A-4209-88D9-9A77B692C1A4}"/>
    <dgm:cxn modelId="{602043C3-40DA-46F1-8201-8747265D7D9B}" type="presOf" srcId="{223C3A5B-E381-499E-99A8-94E4C3B134FC}" destId="{AB67F5C0-47D6-4ADF-9E8E-EA99A2095F10}" srcOrd="0" destOrd="0" presId="urn:microsoft.com/office/officeart/2005/8/layout/hList1"/>
    <dgm:cxn modelId="{24B14E45-8CA4-4251-BCEB-806431E94239}" srcId="{223C3A5B-E381-499E-99A8-94E4C3B134FC}" destId="{C222BC29-1C17-46C0-A3BF-1DA361DD9E02}" srcOrd="0" destOrd="0" parTransId="{FBEBA79C-ADCD-4D01-926C-C8E22D052F9D}" sibTransId="{48BAAAA6-903B-43CD-A57C-B15846B3A7B2}"/>
    <dgm:cxn modelId="{1B8FE3CF-A1C9-4421-B582-E798B068D41D}" type="presOf" srcId="{C80D0906-C3D0-436F-B62F-01336B917096}" destId="{0DE40F4D-2FB7-46ED-8037-B790842C71D2}" srcOrd="0" destOrd="3" presId="urn:microsoft.com/office/officeart/2005/8/layout/hList1"/>
    <dgm:cxn modelId="{8DACE174-F8E1-4C19-9D98-5FB2766B8393}" srcId="{CAC11144-B8E0-4C4F-BC34-330924A094E8}" destId="{4376108A-431D-4044-BDF6-33ABBA8CC9B9}" srcOrd="0" destOrd="0" parTransId="{8E7595A7-9AE9-49A1-9E44-32D07D1367F0}" sibTransId="{FC259C71-2181-4003-8DD9-28119023178B}"/>
    <dgm:cxn modelId="{A988070E-BE51-4C24-8858-38449952954C}" type="presParOf" srcId="{D7272A8D-B1D2-4180-A7D3-5B5E01E29CF7}" destId="{56DFE6A2-810E-4F2E-8E41-CB630697EADC}" srcOrd="0" destOrd="0" presId="urn:microsoft.com/office/officeart/2005/8/layout/hList1"/>
    <dgm:cxn modelId="{46A4E44F-98BF-468F-8565-12532AE68BED}" type="presParOf" srcId="{56DFE6A2-810E-4F2E-8E41-CB630697EADC}" destId="{CEF97899-1728-4FB5-A1D3-32593CA045A6}" srcOrd="0" destOrd="0" presId="urn:microsoft.com/office/officeart/2005/8/layout/hList1"/>
    <dgm:cxn modelId="{C2A6155B-E9F8-41DE-B343-3BA01652A70E}" type="presParOf" srcId="{56DFE6A2-810E-4F2E-8E41-CB630697EADC}" destId="{1C6D7D9D-4FCE-421D-AF5F-AF26E3527BDA}" srcOrd="1" destOrd="0" presId="urn:microsoft.com/office/officeart/2005/8/layout/hList1"/>
    <dgm:cxn modelId="{B43DAF2E-0F2E-4A49-B873-93BCC0DCEBE4}" type="presParOf" srcId="{D7272A8D-B1D2-4180-A7D3-5B5E01E29CF7}" destId="{652EED6E-EA6E-4D3F-9734-8465C7B184C8}" srcOrd="1" destOrd="0" presId="urn:microsoft.com/office/officeart/2005/8/layout/hList1"/>
    <dgm:cxn modelId="{E6212673-0143-401D-9F72-518ADDF44F47}" type="presParOf" srcId="{D7272A8D-B1D2-4180-A7D3-5B5E01E29CF7}" destId="{35462878-5D26-4341-BDAA-56BEC2CA6864}" srcOrd="2" destOrd="0" presId="urn:microsoft.com/office/officeart/2005/8/layout/hList1"/>
    <dgm:cxn modelId="{2924E82F-0425-4EFE-B754-98422694C285}" type="presParOf" srcId="{35462878-5D26-4341-BDAA-56BEC2CA6864}" destId="{AB67F5C0-47D6-4ADF-9E8E-EA99A2095F10}" srcOrd="0" destOrd="0" presId="urn:microsoft.com/office/officeart/2005/8/layout/hList1"/>
    <dgm:cxn modelId="{91897AEE-2168-4C00-84FB-AC03D88BE4B5}" type="presParOf" srcId="{35462878-5D26-4341-BDAA-56BEC2CA6864}" destId="{0DE40F4D-2FB7-46ED-8037-B790842C71D2}" srcOrd="1" destOrd="0" presId="urn:microsoft.com/office/officeart/2005/8/layout/hList1"/>
    <dgm:cxn modelId="{8C56064F-3244-489A-BB40-87680274704C}" type="presParOf" srcId="{D7272A8D-B1D2-4180-A7D3-5B5E01E29CF7}" destId="{83D0DEE0-3B57-43FD-B3C0-4316A7A3E8A6}" srcOrd="3" destOrd="0" presId="urn:microsoft.com/office/officeart/2005/8/layout/hList1"/>
    <dgm:cxn modelId="{E90DB0E9-F94E-4E62-A8AA-0988B8B7D325}" type="presParOf" srcId="{D7272A8D-B1D2-4180-A7D3-5B5E01E29CF7}" destId="{657EC23A-6C72-48D0-B68D-C11487A2F64E}" srcOrd="4" destOrd="0" presId="urn:microsoft.com/office/officeart/2005/8/layout/hList1"/>
    <dgm:cxn modelId="{EC0CA5B5-6570-49EB-9559-74CD637F29E7}" type="presParOf" srcId="{657EC23A-6C72-48D0-B68D-C11487A2F64E}" destId="{64C3D253-9D5A-4D86-A657-089EB8F222C2}" srcOrd="0" destOrd="0" presId="urn:microsoft.com/office/officeart/2005/8/layout/hList1"/>
    <dgm:cxn modelId="{34A7F4BB-426D-46B8-A949-1A643AB87B39}" type="presParOf" srcId="{657EC23A-6C72-48D0-B68D-C11487A2F64E}" destId="{222C7734-28E7-425D-8128-2AA33EFC52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97211-D33F-4876-9B24-77A763E39F4C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1</a:t>
          </a:r>
          <a:endParaRPr lang="es-VE" sz="2400" kern="1200" dirty="0"/>
        </a:p>
      </dsp:txBody>
      <dsp:txXfrm rot="-5400000">
        <a:off x="1" y="437452"/>
        <a:ext cx="867844" cy="371933"/>
      </dsp:txXfrm>
    </dsp:sp>
    <dsp:sp modelId="{5E6E4E88-E3DA-4845-83A0-BDA22104C7FC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600" b="1" kern="1200" dirty="0" smtClean="0"/>
            <a:t>Aprender a aprender con calidad</a:t>
          </a:r>
          <a:endParaRPr lang="es-VE" sz="2600" b="1" kern="1200" dirty="0"/>
        </a:p>
      </dsp:txBody>
      <dsp:txXfrm rot="-5400000">
        <a:off x="867845" y="42869"/>
        <a:ext cx="7322416" cy="727177"/>
      </dsp:txXfrm>
    </dsp:sp>
    <dsp:sp modelId="{C16BFC2B-1872-47D7-9414-BEDA32930BC2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2</a:t>
          </a:r>
          <a:endParaRPr lang="es-VE" sz="2400" kern="1200" dirty="0"/>
        </a:p>
      </dsp:txBody>
      <dsp:txXfrm rot="-5400000">
        <a:off x="1" y="1530493"/>
        <a:ext cx="867844" cy="371933"/>
      </dsp:txXfrm>
    </dsp:sp>
    <dsp:sp modelId="{F9701CC3-A3FA-4AD4-8C01-1B1D776F75E5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600" b="1" kern="1200" dirty="0" smtClean="0"/>
            <a:t>Aprender a convivir y servir</a:t>
          </a:r>
          <a:endParaRPr lang="es-VE" sz="2600" b="1" kern="1200" dirty="0"/>
        </a:p>
      </dsp:txBody>
      <dsp:txXfrm rot="-5400000">
        <a:off x="867845" y="1135910"/>
        <a:ext cx="7322416" cy="727177"/>
      </dsp:txXfrm>
    </dsp:sp>
    <dsp:sp modelId="{F6A66C5C-E913-4DBB-9B96-5250D9FDB73E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3</a:t>
          </a:r>
          <a:endParaRPr lang="es-VE" sz="2400" kern="1200" dirty="0"/>
        </a:p>
      </dsp:txBody>
      <dsp:txXfrm rot="-5400000">
        <a:off x="1" y="2623534"/>
        <a:ext cx="867844" cy="371933"/>
      </dsp:txXfrm>
    </dsp:sp>
    <dsp:sp modelId="{C4FB46A3-D5A5-44FA-AD11-95831C8F1145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600" b="1" kern="1200" dirty="0" smtClean="0"/>
            <a:t>Aprender a trabajar con el otro </a:t>
          </a:r>
          <a:endParaRPr lang="es-VE" sz="2600" b="1" kern="1200" dirty="0"/>
        </a:p>
      </dsp:txBody>
      <dsp:txXfrm rot="-5400000">
        <a:off x="867845" y="2228952"/>
        <a:ext cx="7322416" cy="727177"/>
      </dsp:txXfrm>
    </dsp:sp>
    <dsp:sp modelId="{813D93D3-B2F5-408A-B7BD-3B31B5BF13AD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4</a:t>
          </a:r>
          <a:endParaRPr lang="es-VE" sz="2400" kern="1200" dirty="0"/>
        </a:p>
      </dsp:txBody>
      <dsp:txXfrm rot="-5400000">
        <a:off x="1" y="3716576"/>
        <a:ext cx="867844" cy="371933"/>
      </dsp:txXfrm>
    </dsp:sp>
    <dsp:sp modelId="{A94C6A84-3A9B-49AA-95E1-C5A62C7CF9A7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600" b="1" kern="1200" dirty="0" smtClean="0"/>
            <a:t>Aprender a interactuar en el contexto global</a:t>
          </a:r>
          <a:endParaRPr lang="es-VE" sz="2600" b="1" kern="1200" dirty="0"/>
        </a:p>
      </dsp:txBody>
      <dsp:txXfrm rot="-5400000">
        <a:off x="867845" y="3321993"/>
        <a:ext cx="7322416" cy="727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30DD9-8EC9-4A48-82DB-ABE61ACC4FB2}">
      <dsp:nvSpPr>
        <dsp:cNvPr id="0" name=""/>
        <dsp:cNvSpPr/>
      </dsp:nvSpPr>
      <dsp:spPr>
        <a:xfrm rot="10800000" flipV="1">
          <a:off x="0" y="680"/>
          <a:ext cx="2547770" cy="565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solidFill>
                <a:schemeClr val="tx1"/>
              </a:solidFill>
              <a:latin typeface="+mj-lt"/>
            </a:rPr>
            <a:t>1. Servicios </a:t>
          </a:r>
          <a:r>
            <a:rPr lang="es-VE" sz="1800" b="1" kern="1200" dirty="0" smtClean="0">
              <a:solidFill>
                <a:schemeClr val="tx1"/>
              </a:solidFill>
              <a:latin typeface="+mj-lt"/>
            </a:rPr>
            <a:t>sociales</a:t>
          </a:r>
          <a:endParaRPr lang="es-VE" sz="1800" b="1" kern="1200" dirty="0">
            <a:solidFill>
              <a:schemeClr val="tx1"/>
            </a:solidFill>
            <a:latin typeface="+mj-lt"/>
          </a:endParaRPr>
        </a:p>
      </dsp:txBody>
      <dsp:txXfrm rot="-10800000">
        <a:off x="0" y="680"/>
        <a:ext cx="2547770" cy="565825"/>
      </dsp:txXfrm>
    </dsp:sp>
    <dsp:sp modelId="{8D8E2560-817F-426A-A69F-45F87277D30E}">
      <dsp:nvSpPr>
        <dsp:cNvPr id="0" name=""/>
        <dsp:cNvSpPr/>
      </dsp:nvSpPr>
      <dsp:spPr>
        <a:xfrm>
          <a:off x="0" y="538252"/>
          <a:ext cx="2558086" cy="37332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Carácter regular o permanente</a:t>
          </a:r>
          <a:endParaRPr lang="es-V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Gestionados por entes especializados de la universidad</a:t>
          </a:r>
          <a:endParaRPr lang="es-V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Objetivo: satisfacer necesidades de “usuarios”</a:t>
          </a:r>
          <a:endParaRPr lang="es-V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Son referencia para el desarrollo de políticas públicas</a:t>
          </a:r>
          <a:endParaRPr lang="es-V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Pueden estar vinculados directa o indirectamente al quehacer académico de la universidad</a:t>
          </a:r>
          <a:endParaRPr lang="es-VE" sz="1600" b="1" kern="1200" dirty="0">
            <a:latin typeface="+mj-lt"/>
          </a:endParaRPr>
        </a:p>
      </dsp:txBody>
      <dsp:txXfrm>
        <a:off x="0" y="538252"/>
        <a:ext cx="2558086" cy="3733200"/>
      </dsp:txXfrm>
    </dsp:sp>
    <dsp:sp modelId="{3629AFB2-977E-4244-A15A-D03FDDA69A6A}">
      <dsp:nvSpPr>
        <dsp:cNvPr id="0" name=""/>
        <dsp:cNvSpPr/>
      </dsp:nvSpPr>
      <dsp:spPr>
        <a:xfrm>
          <a:off x="2874076" y="0"/>
          <a:ext cx="2709324" cy="489600"/>
        </a:xfrm>
        <a:prstGeom prst="rect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25400" cap="flat" cmpd="sng" algn="ctr">
          <a:solidFill>
            <a:schemeClr val="accent5">
              <a:hueOff val="-2510283"/>
              <a:satOff val="2054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solidFill>
                <a:schemeClr val="tx1"/>
              </a:solidFill>
              <a:latin typeface="+mj-lt"/>
            </a:rPr>
            <a:t>2. Programas </a:t>
          </a:r>
          <a:r>
            <a:rPr lang="es-VE" sz="1800" b="1" kern="1200" dirty="0" smtClean="0">
              <a:solidFill>
                <a:schemeClr val="tx1"/>
              </a:solidFill>
              <a:latin typeface="+mj-lt"/>
            </a:rPr>
            <a:t>sociales</a:t>
          </a:r>
          <a:endParaRPr lang="es-VE" sz="1800" b="1" kern="1200" dirty="0">
            <a:solidFill>
              <a:schemeClr val="tx1"/>
            </a:solidFill>
            <a:latin typeface="+mj-lt"/>
          </a:endParaRPr>
        </a:p>
      </dsp:txBody>
      <dsp:txXfrm>
        <a:off x="2874076" y="0"/>
        <a:ext cx="2709324" cy="489600"/>
      </dsp:txXfrm>
    </dsp:sp>
    <dsp:sp modelId="{4E28C7D3-1A4C-4FA9-B157-6567127B12AF}">
      <dsp:nvSpPr>
        <dsp:cNvPr id="0" name=""/>
        <dsp:cNvSpPr/>
      </dsp:nvSpPr>
      <dsp:spPr>
        <a:xfrm>
          <a:off x="2916599" y="521062"/>
          <a:ext cx="2714889" cy="3733200"/>
        </a:xfrm>
        <a:prstGeom prst="rect">
          <a:avLst/>
        </a:prstGeom>
        <a:solidFill>
          <a:schemeClr val="accent5">
            <a:tint val="40000"/>
            <a:alpha val="90000"/>
            <a:hueOff val="-2758569"/>
            <a:satOff val="16481"/>
            <a:lumOff val="-8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758569"/>
              <a:satOff val="16481"/>
              <a:lumOff val="-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Carácter regular o permanente</a:t>
          </a:r>
          <a:endParaRPr lang="es-V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Proyectos que deben ser gestionados de manera interdependiente</a:t>
          </a:r>
          <a:endParaRPr lang="es-V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Participación activa de los miembros de la comunidad universitaria y de las comunidades externas</a:t>
          </a:r>
          <a:endParaRPr lang="es-V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Vinculados al quehacer académico de la universidad</a:t>
          </a:r>
          <a:endParaRPr lang="es-VE" sz="1600" b="1" kern="1200" dirty="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000" kern="1200" dirty="0"/>
        </a:p>
      </dsp:txBody>
      <dsp:txXfrm>
        <a:off x="2916599" y="521062"/>
        <a:ext cx="2714889" cy="3733200"/>
      </dsp:txXfrm>
    </dsp:sp>
    <dsp:sp modelId="{F84ED86D-C827-4C1B-9A93-3F5656A96E97}">
      <dsp:nvSpPr>
        <dsp:cNvPr id="0" name=""/>
        <dsp:cNvSpPr/>
      </dsp:nvSpPr>
      <dsp:spPr>
        <a:xfrm>
          <a:off x="5976347" y="0"/>
          <a:ext cx="2540960" cy="489600"/>
        </a:xfrm>
        <a:prstGeom prst="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25400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solidFill>
                <a:schemeClr val="tx1"/>
              </a:solidFill>
              <a:latin typeface="+mj-lt"/>
            </a:rPr>
            <a:t>3. Proyectos </a:t>
          </a:r>
          <a:r>
            <a:rPr lang="es-VE" sz="1800" b="1" kern="1200" dirty="0" smtClean="0">
              <a:solidFill>
                <a:schemeClr val="tx1"/>
              </a:solidFill>
              <a:latin typeface="+mj-lt"/>
            </a:rPr>
            <a:t>sociales</a:t>
          </a:r>
          <a:endParaRPr lang="es-VE" sz="1800" b="1" kern="1200" dirty="0">
            <a:solidFill>
              <a:schemeClr val="tx1"/>
            </a:solidFill>
            <a:latin typeface="+mj-lt"/>
          </a:endParaRPr>
        </a:p>
      </dsp:txBody>
      <dsp:txXfrm>
        <a:off x="5976347" y="0"/>
        <a:ext cx="2540960" cy="489600"/>
      </dsp:txXfrm>
    </dsp:sp>
    <dsp:sp modelId="{92CA2FCB-697B-4E63-AB6A-25AD3BFA2B6D}">
      <dsp:nvSpPr>
        <dsp:cNvPr id="0" name=""/>
        <dsp:cNvSpPr/>
      </dsp:nvSpPr>
      <dsp:spPr>
        <a:xfrm>
          <a:off x="5987223" y="521062"/>
          <a:ext cx="2540960" cy="3733200"/>
        </a:xfrm>
        <a:prstGeom prst="rect">
          <a:avLst/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517137"/>
              <a:satOff val="32962"/>
              <a:lumOff val="-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Carácter temporal</a:t>
          </a:r>
          <a:endParaRPr lang="es-V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Propósitos de diagnóstico-investigación o de intervención</a:t>
          </a:r>
          <a:endParaRPr lang="es-V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Gestionados por miembros de la comunidad universitaria o por miembros de las comunidades externas</a:t>
          </a:r>
          <a:endParaRPr lang="es-V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600" b="1" kern="1200" dirty="0" smtClean="0">
              <a:latin typeface="+mj-lt"/>
            </a:rPr>
            <a:t>Pueden derivar en programas o servicios sociales</a:t>
          </a:r>
          <a:endParaRPr lang="es-VE" sz="1600" b="1" kern="1200" dirty="0">
            <a:latin typeface="+mj-lt"/>
          </a:endParaRPr>
        </a:p>
      </dsp:txBody>
      <dsp:txXfrm>
        <a:off x="5987223" y="521062"/>
        <a:ext cx="2540960" cy="3733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97899-1728-4FB5-A1D3-32593CA045A6}">
      <dsp:nvSpPr>
        <dsp:cNvPr id="0" name=""/>
        <dsp:cNvSpPr/>
      </dsp:nvSpPr>
      <dsp:spPr>
        <a:xfrm>
          <a:off x="44951" y="11566"/>
          <a:ext cx="2540917" cy="8412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chemeClr val="tx1"/>
              </a:solidFill>
              <a:latin typeface="+mj-lt"/>
            </a:rPr>
            <a:t>4. Actividades </a:t>
          </a:r>
          <a:r>
            <a:rPr lang="es-VE" sz="2000" b="1" kern="1200" dirty="0" smtClean="0">
              <a:solidFill>
                <a:schemeClr val="tx1"/>
              </a:solidFill>
              <a:latin typeface="+mj-lt"/>
            </a:rPr>
            <a:t>formativas</a:t>
          </a:r>
          <a:endParaRPr lang="es-VE" sz="2000" b="1" kern="1200" dirty="0">
            <a:solidFill>
              <a:schemeClr val="tx1"/>
            </a:solidFill>
            <a:latin typeface="+mj-lt"/>
          </a:endParaRPr>
        </a:p>
      </dsp:txBody>
      <dsp:txXfrm>
        <a:off x="44951" y="11566"/>
        <a:ext cx="2540917" cy="841240"/>
      </dsp:txXfrm>
    </dsp:sp>
    <dsp:sp modelId="{1C6D7D9D-4FCE-421D-AF5F-AF26E3527BDA}">
      <dsp:nvSpPr>
        <dsp:cNvPr id="0" name=""/>
        <dsp:cNvSpPr/>
      </dsp:nvSpPr>
      <dsp:spPr>
        <a:xfrm>
          <a:off x="44939" y="773368"/>
          <a:ext cx="2537461" cy="37229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700" b="1" kern="1200" dirty="0" smtClean="0">
              <a:latin typeface="+mj-lt"/>
            </a:rPr>
            <a:t>Iniciativas de capacitación</a:t>
          </a:r>
          <a:endParaRPr lang="es-VE" sz="1700" b="1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s-VE" sz="1700" b="1" kern="1200" dirty="0" smtClean="0">
              <a:latin typeface="+mj-lt"/>
            </a:rPr>
            <a:t>Realizadas de manera independiente o en el marca de proyectos o programas o servicios sociales</a:t>
          </a:r>
          <a:endParaRPr lang="es-VE" sz="1700" b="1" kern="1200" dirty="0">
            <a:latin typeface="+mj-lt"/>
          </a:endParaRPr>
        </a:p>
      </dsp:txBody>
      <dsp:txXfrm>
        <a:off x="44939" y="773368"/>
        <a:ext cx="2537461" cy="3722906"/>
      </dsp:txXfrm>
    </dsp:sp>
    <dsp:sp modelId="{AB67F5C0-47D6-4ADF-9E8E-EA99A2095F10}">
      <dsp:nvSpPr>
        <dsp:cNvPr id="0" name=""/>
        <dsp:cNvSpPr/>
      </dsp:nvSpPr>
      <dsp:spPr>
        <a:xfrm>
          <a:off x="2900585" y="0"/>
          <a:ext cx="2578602" cy="767382"/>
        </a:xfrm>
        <a:prstGeom prst="rect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25400" cap="flat" cmpd="sng" algn="ctr">
          <a:solidFill>
            <a:schemeClr val="accent5">
              <a:hueOff val="-2510283"/>
              <a:satOff val="2054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chemeClr val="tx1"/>
              </a:solidFill>
              <a:latin typeface="+mj-lt"/>
            </a:rPr>
            <a:t>5. Voluntariado</a:t>
          </a:r>
          <a:endParaRPr lang="es-VE" sz="2000" b="1" kern="1200" dirty="0">
            <a:solidFill>
              <a:schemeClr val="tx1"/>
            </a:solidFill>
            <a:latin typeface="+mj-lt"/>
          </a:endParaRPr>
        </a:p>
      </dsp:txBody>
      <dsp:txXfrm>
        <a:off x="2900585" y="0"/>
        <a:ext cx="2578602" cy="767382"/>
      </dsp:txXfrm>
    </dsp:sp>
    <dsp:sp modelId="{0DE40F4D-2FB7-46ED-8037-B790842C71D2}">
      <dsp:nvSpPr>
        <dsp:cNvPr id="0" name=""/>
        <dsp:cNvSpPr/>
      </dsp:nvSpPr>
      <dsp:spPr>
        <a:xfrm>
          <a:off x="2909827" y="773368"/>
          <a:ext cx="2560118" cy="3722906"/>
        </a:xfrm>
        <a:prstGeom prst="rect">
          <a:avLst/>
        </a:prstGeom>
        <a:solidFill>
          <a:schemeClr val="accent5">
            <a:tint val="40000"/>
            <a:alpha val="90000"/>
            <a:hueOff val="-2758569"/>
            <a:satOff val="16481"/>
            <a:lumOff val="-8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758569"/>
              <a:satOff val="16481"/>
              <a:lumOff val="-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700" b="1" kern="1200" dirty="0" smtClean="0">
              <a:latin typeface="+mj-lt"/>
            </a:rPr>
            <a:t>Grupos organizados de trabajo asociativo</a:t>
          </a:r>
          <a:endParaRPr lang="es-VE" sz="1700" b="1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700" b="1" kern="1200" dirty="0" smtClean="0">
              <a:latin typeface="+mj-lt"/>
            </a:rPr>
            <a:t>Participan miembros de la comunidad universitaria</a:t>
          </a:r>
          <a:endParaRPr lang="es-VE" sz="1700" b="1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700" b="1" kern="1200" dirty="0" smtClean="0">
              <a:latin typeface="+mj-lt"/>
            </a:rPr>
            <a:t>Poseen fines generales o específicos</a:t>
          </a:r>
          <a:endParaRPr lang="es-VE" sz="1700" b="1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700" b="1" kern="1200" dirty="0" smtClean="0">
              <a:latin typeface="+mj-lt"/>
            </a:rPr>
            <a:t>Pueden apoyar de diversas formas las actividades desarrolladas en el marco de los proyectos, programas y servicios sociales</a:t>
          </a:r>
          <a:endParaRPr lang="es-VE" sz="1700" b="1" kern="1200" dirty="0">
            <a:latin typeface="+mj-lt"/>
          </a:endParaRPr>
        </a:p>
      </dsp:txBody>
      <dsp:txXfrm>
        <a:off x="2909827" y="773368"/>
        <a:ext cx="2560118" cy="3722906"/>
      </dsp:txXfrm>
    </dsp:sp>
    <dsp:sp modelId="{64C3D253-9D5A-4D86-A657-089EB8F222C2}">
      <dsp:nvSpPr>
        <dsp:cNvPr id="0" name=""/>
        <dsp:cNvSpPr/>
      </dsp:nvSpPr>
      <dsp:spPr>
        <a:xfrm>
          <a:off x="5842686" y="38073"/>
          <a:ext cx="2433956" cy="785577"/>
        </a:xfrm>
        <a:prstGeom prst="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25400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chemeClr val="tx1"/>
              </a:solidFill>
              <a:latin typeface="+mj-lt"/>
            </a:rPr>
            <a:t>6. Cátedras </a:t>
          </a:r>
          <a:r>
            <a:rPr lang="es-VE" sz="2000" b="1" kern="1200" dirty="0" smtClean="0">
              <a:solidFill>
                <a:schemeClr val="tx1"/>
              </a:solidFill>
              <a:latin typeface="+mj-lt"/>
            </a:rPr>
            <a:t>de compromiso social</a:t>
          </a:r>
          <a:endParaRPr lang="es-VE" sz="2000" b="1" kern="1200" dirty="0">
            <a:solidFill>
              <a:schemeClr val="tx1"/>
            </a:solidFill>
            <a:latin typeface="+mj-lt"/>
          </a:endParaRPr>
        </a:p>
      </dsp:txBody>
      <dsp:txXfrm>
        <a:off x="5842686" y="38073"/>
        <a:ext cx="2433956" cy="785577"/>
      </dsp:txXfrm>
    </dsp:sp>
    <dsp:sp modelId="{222C7734-28E7-425D-8128-2AA33EFC52A5}">
      <dsp:nvSpPr>
        <dsp:cNvPr id="0" name=""/>
        <dsp:cNvSpPr/>
      </dsp:nvSpPr>
      <dsp:spPr>
        <a:xfrm>
          <a:off x="5837604" y="763737"/>
          <a:ext cx="2444119" cy="3694463"/>
        </a:xfrm>
        <a:prstGeom prst="rect">
          <a:avLst/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517137"/>
              <a:satOff val="32962"/>
              <a:lumOff val="-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700" b="1" kern="1200" dirty="0" smtClean="0">
              <a:latin typeface="+mj-lt"/>
            </a:rPr>
            <a:t>Organizan alguna forma de trabajo social como requisito académico</a:t>
          </a:r>
          <a:endParaRPr lang="es-VE" sz="1700" b="1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700" b="1" kern="1200" dirty="0" smtClean="0">
              <a:latin typeface="+mj-lt"/>
            </a:rPr>
            <a:t>Pueden vincularse a los distintos servicios, programas y proyectos sociales</a:t>
          </a:r>
          <a:endParaRPr lang="es-VE" sz="1700" b="1" kern="1200" dirty="0">
            <a:latin typeface="+mj-lt"/>
          </a:endParaRPr>
        </a:p>
      </dsp:txBody>
      <dsp:txXfrm>
        <a:off x="5837604" y="763737"/>
        <a:ext cx="2444119" cy="3694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B5BA26-60A9-4C8C-BEB0-0D61704BCA3C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V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V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EEBC1-01E2-4C45-8ED3-33F2BC1D6C03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17005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dirty="0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F5379E-5692-4C52-8777-BBBD3A1BA841}" type="slidenum">
              <a:rPr 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VE" smtClean="0"/>
          </a:p>
        </p:txBody>
      </p:sp>
    </p:spTree>
    <p:extLst>
      <p:ext uri="{BB962C8B-B14F-4D97-AF65-F5344CB8AC3E}">
        <p14:creationId xmlns:p14="http://schemas.microsoft.com/office/powerpoint/2010/main" val="144224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smtClean="0"/>
          </a:p>
        </p:txBody>
      </p:sp>
    </p:spTree>
    <p:extLst>
      <p:ext uri="{BB962C8B-B14F-4D97-AF65-F5344CB8AC3E}">
        <p14:creationId xmlns:p14="http://schemas.microsoft.com/office/powerpoint/2010/main" val="110125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DA63C-1599-437B-B852-7467D8043350}" type="slidenum">
              <a:rPr 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VE" smtClean="0"/>
          </a:p>
        </p:txBody>
      </p:sp>
    </p:spTree>
    <p:extLst>
      <p:ext uri="{BB962C8B-B14F-4D97-AF65-F5344CB8AC3E}">
        <p14:creationId xmlns:p14="http://schemas.microsoft.com/office/powerpoint/2010/main" val="58523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04F3-BEA0-4370-A21F-7D5487DCACB3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6E8E-B95E-4D6E-8663-BCB3E8A792C6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937B-9D27-471E-9F2E-030BF338EFC7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86CB-6728-49A6-9C9E-BB607C820FE1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6122-7C9C-481E-B204-6B517321AA56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D737-92B9-46F8-88F4-C9621AD93D85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10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11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82F1-652C-4848-84EC-46CD56C2835D}" type="datetimeFigureOut">
              <a:rPr lang="en-US"/>
              <a:pPr>
                <a:defRPr/>
              </a:pPr>
              <a:t>5/31/2014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8BF7-3437-4898-8549-23B40EE22B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FE8C-7352-426B-9348-D9B6276B18EB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96A9-773A-4BD4-91C2-7C3F047F0F11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6015-97DA-498E-A998-0C0B722F328C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BF3E-8E86-427F-95F8-7503BDF40487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4E93-1C91-4468-BA8C-CCF9E9FECF22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CA97-626F-493B-90F6-091011EBC2E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893B-44BB-43F7-B4A3-526333E9AAEA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9994-ABC1-4A2B-A1C6-CA1881B11B14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5C8C-2FE7-4389-B09F-00C83BA10FCE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18CE-999B-40A7-8F3B-74976AEA30D8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F949-1AB8-4B2B-BCC7-57B709DFC50B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CB89-76E2-445A-B7EA-2531E2579396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4ED9-A45E-49D7-83D1-8AFB118854B9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C05F-7895-4013-AA94-33B883A1A2FC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DE8B-37AE-4166-A259-E889C29BF9B5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C471-C4FF-4BA7-95ED-FBBD02CF5D20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CD671A-5569-4990-878A-153BCCA4F3A7}" type="datetimeFigureOut">
              <a:rPr lang="es-VE"/>
              <a:pPr>
                <a:defRPr/>
              </a:pPr>
              <a:t>31-05-2014</a:t>
            </a:fld>
            <a:endParaRPr lang="es-V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81F843-0BEC-4F61-AA80-BB56E64638C9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8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8" r:id="rId9"/>
    <p:sldLayoutId id="2147483684" r:id="rId10"/>
    <p:sldLayoutId id="2147483685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texto"/>
          <p:cNvSpPr>
            <a:spLocks noGrp="1"/>
          </p:cNvSpPr>
          <p:nvPr>
            <p:ph type="body" idx="2"/>
          </p:nvPr>
        </p:nvSpPr>
        <p:spPr>
          <a:xfrm>
            <a:off x="323528" y="3068960"/>
            <a:ext cx="3672408" cy="3143250"/>
          </a:xfrm>
        </p:spPr>
        <p:txBody>
          <a:bodyPr/>
          <a:lstStyle/>
          <a:p>
            <a:pPr algn="ctr" eaLnBrk="1" hangingPunct="1"/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 Social, </a:t>
            </a:r>
          </a:p>
          <a:p>
            <a:pPr algn="ctr" eaLnBrk="1" hangingPunct="1"/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y Currículo</a:t>
            </a:r>
          </a:p>
          <a:p>
            <a:pPr eaLnBrk="1" hangingPunct="1"/>
            <a:endParaRPr lang="es-VE" sz="1800" b="1" dirty="0" smtClean="0"/>
          </a:p>
          <a:p>
            <a:pPr algn="ctr" eaLnBrk="1" hangingPunct="1"/>
            <a:r>
              <a:rPr lang="es-VE" sz="1800" b="1" dirty="0" smtClean="0"/>
              <a:t>Asamblea de Educación 2014</a:t>
            </a:r>
          </a:p>
          <a:p>
            <a:pPr algn="ctr" eaLnBrk="1" hangingPunct="1"/>
            <a:r>
              <a:rPr lang="es-VE" sz="1800" b="1" dirty="0" smtClean="0"/>
              <a:t>Silvana </a:t>
            </a:r>
            <a:r>
              <a:rPr lang="es-VE" sz="1800" b="1" dirty="0" err="1" smtClean="0"/>
              <a:t>Campagnaro</a:t>
            </a:r>
            <a:endParaRPr lang="es-VE" sz="1800" b="1" dirty="0" smtClean="0"/>
          </a:p>
          <a:p>
            <a:pPr algn="ctr" eaLnBrk="1" hangingPunct="1"/>
            <a:r>
              <a:rPr lang="es-VE" sz="1800" b="1" dirty="0" smtClean="0"/>
              <a:t>Vicerrectora Académica</a:t>
            </a:r>
          </a:p>
        </p:txBody>
      </p:sp>
      <p:pic>
        <p:nvPicPr>
          <p:cNvPr id="5123" name="Marcador de posición de imagen 10" descr="Fachada PAC (5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03103" y="2132856"/>
            <a:ext cx="4830537" cy="4320480"/>
          </a:xfrm>
        </p:spPr>
      </p:pic>
      <p:pic>
        <p:nvPicPr>
          <p:cNvPr id="5124" name="4 Imagen" descr="Nuevo_Logo_UCA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2737"/>
            <a:ext cx="8712968" cy="143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32" y="214298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V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Investigación</a:t>
            </a:r>
            <a:endParaRPr lang="es-V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539552" y="1916832"/>
            <a:ext cx="8136904" cy="42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s-MX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En la UCAB, la investigación como proceso riguroso, tanto en su diseño como en su naturaleza, se rige por una serie de principios, fines y valores tales como: </a:t>
            </a:r>
            <a:r>
              <a:rPr lang="es-MX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libertad, crítica, relevancia, actualidad, transformación del contexto social, vinculación nacional y regional. </a:t>
            </a:r>
            <a:endParaRPr lang="es-MX" sz="2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es-MX" sz="2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s-MX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Además</a:t>
            </a:r>
            <a:r>
              <a:rPr lang="es-MX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, se le ha asignado como </a:t>
            </a:r>
            <a:r>
              <a:rPr lang="es-MX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misión: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MX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contribuir </a:t>
            </a:r>
            <a:r>
              <a:rPr lang="es-MX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al fortalecimiento de la universidad e impactar en los procesos académicos de indagación, crítica y generación de pensamiento autónomo en los estudiantes, </a:t>
            </a:r>
            <a:endParaRPr lang="es-MX" sz="2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MX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conducir </a:t>
            </a:r>
            <a:r>
              <a:rPr lang="es-MX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a la generación continua de nuevos conocimientos demandados por la sociedad, los avances de la ciencia y la tecnología (UCAB, 2010</a:t>
            </a:r>
            <a:r>
              <a:rPr lang="es-MX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s-MX" sz="2200" dirty="0"/>
          </a:p>
        </p:txBody>
      </p:sp>
      <p:pic>
        <p:nvPicPr>
          <p:cNvPr id="14340" name="3 Imagen" descr="descarga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158750"/>
            <a:ext cx="121443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8113" cy="127161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extensión universitaria y el compromiso social  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136" y="1964307"/>
            <a:ext cx="8784976" cy="4389437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500"/>
              </a:spcBef>
              <a:spcAft>
                <a:spcPts val="5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s-VE" sz="2200" dirty="0" smtClean="0">
                <a:latin typeface="Calibri" panose="020F0502020204030204" pitchFamily="34" charset="0"/>
              </a:rPr>
              <a:t>La frontera de la extensión va más allá de la concepción de formación continua o continuada.</a:t>
            </a:r>
          </a:p>
          <a:p>
            <a:pPr eaLnBrk="1" fontAlgn="auto" hangingPunct="1">
              <a:spcBef>
                <a:spcPts val="500"/>
              </a:spcBef>
              <a:spcAft>
                <a:spcPts val="5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s-VE" sz="2200" dirty="0" smtClean="0">
                <a:latin typeface="Calibri" panose="020F0502020204030204" pitchFamily="34" charset="0"/>
              </a:rPr>
              <a:t>Es algo más que su relación con el sector empresarial y las comunidades.</a:t>
            </a:r>
          </a:p>
          <a:p>
            <a:pPr eaLnBrk="1" fontAlgn="auto" hangingPunct="1">
              <a:spcBef>
                <a:spcPts val="500"/>
              </a:spcBef>
              <a:spcAft>
                <a:spcPts val="5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s-ES" sz="2200" dirty="0" smtClean="0">
                <a:latin typeface="Calibri" panose="020F0502020204030204" pitchFamily="34" charset="0"/>
              </a:rPr>
              <a:t>Se </a:t>
            </a:r>
            <a:r>
              <a:rPr lang="es-ES" sz="2200" dirty="0">
                <a:latin typeface="Calibri" panose="020F0502020204030204" pitchFamily="34" charset="0"/>
              </a:rPr>
              <a:t>orienta a un </a:t>
            </a:r>
            <a:r>
              <a:rPr lang="es-E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proyecto de integración de la universidad con la sociedad y  comunidad</a:t>
            </a:r>
            <a:r>
              <a:rPr lang="es-ES" sz="2200" dirty="0">
                <a:latin typeface="Calibri" panose="020F0502020204030204" pitchFamily="34" charset="0"/>
              </a:rPr>
              <a:t>, con organizaciones empresariales, culturales, educativas y con otras universidades del entorno, nacional y regional; </a:t>
            </a:r>
            <a:endParaRPr lang="es-ES" sz="2200" b="1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500"/>
              </a:spcBef>
              <a:spcAft>
                <a:spcPts val="5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s-ES" sz="2200" b="1" dirty="0" smtClean="0">
                <a:latin typeface="Calibri" panose="020F0502020204030204" pitchFamily="34" charset="0"/>
              </a:rPr>
              <a:t>Establece una </a:t>
            </a:r>
            <a:r>
              <a:rPr lang="es-E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relación de doble vía </a:t>
            </a:r>
            <a:r>
              <a:rPr lang="es-ES" sz="2200" b="1" dirty="0">
                <a:latin typeface="Calibri" panose="020F0502020204030204" pitchFamily="34" charset="0"/>
              </a:rPr>
              <a:t>en la que el entorno se convierte en el mejor espacio para aprender, investigar y generar conocimientos, a la vez que desarrolla proyectos de acción comunitaria, de carácter social, económico, tecnológico, cultural y ambiental, orientados a contribuir a la transformación de la realidad local, nacional y regional en acuerdo con los actores significativos de su entorno. </a:t>
            </a:r>
            <a:endParaRPr lang="es-VE" sz="2200" dirty="0">
              <a:latin typeface="Calibri" panose="020F0502020204030204" pitchFamily="34" charset="0"/>
            </a:endParaRPr>
          </a:p>
        </p:txBody>
      </p:sp>
      <p:pic>
        <p:nvPicPr>
          <p:cNvPr id="15364" name="3 Imagen" descr="images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500" y="692696"/>
            <a:ext cx="14088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32506839"/>
              </p:ext>
            </p:extLst>
          </p:nvPr>
        </p:nvGraphicFramePr>
        <p:xfrm>
          <a:off x="357188" y="2098674"/>
          <a:ext cx="8530962" cy="428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99587" y="1365362"/>
            <a:ext cx="7739063" cy="419100"/>
          </a:xfrm>
        </p:spPr>
        <p:txBody>
          <a:bodyPr/>
          <a:lstStyle/>
          <a:p>
            <a:pPr algn="ctr" eaLnBrk="1" hangingPunct="1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Extensión Social Universitaria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99471" y="1741487"/>
            <a:ext cx="7739062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76200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292929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Modalidades para su desarrollo</a:t>
            </a:r>
            <a:endParaRPr lang="es-ES" sz="2000" b="1" kern="0" dirty="0">
              <a:solidFill>
                <a:srgbClr val="292929"/>
              </a:solidFill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5" name="7 Imagen" descr="descarg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142875"/>
            <a:ext cx="17176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" descr="http://www.ucab.edu.ve/tl_files/site/imag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293688"/>
            <a:ext cx="35718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9 Rectángulo"/>
          <p:cNvSpPr>
            <a:spLocks noChangeArrowheads="1"/>
          </p:cNvSpPr>
          <p:nvPr/>
        </p:nvSpPr>
        <p:spPr bwMode="auto">
          <a:xfrm>
            <a:off x="2286000" y="896938"/>
            <a:ext cx="2857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1000" b="1" dirty="0"/>
              <a:t>Vicerrectorado Académico</a:t>
            </a:r>
            <a:endParaRPr lang="es-VE" sz="1000" dirty="0"/>
          </a:p>
        </p:txBody>
      </p:sp>
      <p:cxnSp>
        <p:nvCxnSpPr>
          <p:cNvPr id="30728" name="14 Conector recto"/>
          <p:cNvCxnSpPr>
            <a:cxnSpLocks noChangeShapeType="1"/>
          </p:cNvCxnSpPr>
          <p:nvPr/>
        </p:nvCxnSpPr>
        <p:spPr bwMode="auto">
          <a:xfrm>
            <a:off x="2357438" y="857250"/>
            <a:ext cx="1714500" cy="1588"/>
          </a:xfrm>
          <a:prstGeom prst="line">
            <a:avLst/>
          </a:prstGeom>
          <a:noFill/>
          <a:ln w="95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30729" name="19 Conector recto"/>
          <p:cNvCxnSpPr>
            <a:cxnSpLocks noChangeShapeType="1"/>
          </p:cNvCxnSpPr>
          <p:nvPr/>
        </p:nvCxnSpPr>
        <p:spPr bwMode="auto">
          <a:xfrm>
            <a:off x="1159347" y="1173051"/>
            <a:ext cx="6929437" cy="1587"/>
          </a:xfrm>
          <a:prstGeom prst="line">
            <a:avLst/>
          </a:prstGeom>
          <a:noFill/>
          <a:ln w="19050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13" name="12 Conector recto"/>
          <p:cNvCxnSpPr/>
          <p:nvPr/>
        </p:nvCxnSpPr>
        <p:spPr bwMode="auto">
          <a:xfrm>
            <a:off x="428625" y="1271812"/>
            <a:ext cx="8215312" cy="11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80128607"/>
              </p:ext>
            </p:extLst>
          </p:nvPr>
        </p:nvGraphicFramePr>
        <p:xfrm>
          <a:off x="428625" y="2204864"/>
          <a:ext cx="8282975" cy="449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55637" y="1291377"/>
            <a:ext cx="7739063" cy="419100"/>
          </a:xfrm>
        </p:spPr>
        <p:txBody>
          <a:bodyPr/>
          <a:lstStyle/>
          <a:p>
            <a:pPr algn="ctr" eaLnBrk="1" hangingPunct="1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Extensión Social Universitaria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1396" y="1746250"/>
            <a:ext cx="7739062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76200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292929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Modalidades para su desarrollo</a:t>
            </a:r>
            <a:endParaRPr lang="es-ES" sz="2000" b="1" kern="0" dirty="0">
              <a:solidFill>
                <a:srgbClr val="292929"/>
              </a:solidFill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5" name="7 Imagen" descr="descarg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142875"/>
            <a:ext cx="17176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" descr="http://www.ucab.edu.ve/tl_files/site/imag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293688"/>
            <a:ext cx="35718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9 Rectángulo"/>
          <p:cNvSpPr>
            <a:spLocks noChangeArrowheads="1"/>
          </p:cNvSpPr>
          <p:nvPr/>
        </p:nvSpPr>
        <p:spPr bwMode="auto">
          <a:xfrm>
            <a:off x="2286000" y="896938"/>
            <a:ext cx="2857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1000" b="1" dirty="0"/>
              <a:t>Vicerrectorado Académico</a:t>
            </a:r>
            <a:endParaRPr lang="es-VE" sz="1000" dirty="0"/>
          </a:p>
        </p:txBody>
      </p:sp>
      <p:cxnSp>
        <p:nvCxnSpPr>
          <p:cNvPr id="30728" name="14 Conector recto"/>
          <p:cNvCxnSpPr>
            <a:cxnSpLocks noChangeShapeType="1"/>
          </p:cNvCxnSpPr>
          <p:nvPr/>
        </p:nvCxnSpPr>
        <p:spPr bwMode="auto">
          <a:xfrm>
            <a:off x="2357438" y="857250"/>
            <a:ext cx="1714500" cy="1588"/>
          </a:xfrm>
          <a:prstGeom prst="line">
            <a:avLst/>
          </a:prstGeom>
          <a:noFill/>
          <a:ln w="95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30729" name="19 Conector recto"/>
          <p:cNvCxnSpPr>
            <a:cxnSpLocks noChangeShapeType="1"/>
          </p:cNvCxnSpPr>
          <p:nvPr/>
        </p:nvCxnSpPr>
        <p:spPr bwMode="auto">
          <a:xfrm>
            <a:off x="1060451" y="1141413"/>
            <a:ext cx="6929437" cy="1587"/>
          </a:xfrm>
          <a:prstGeom prst="line">
            <a:avLst/>
          </a:prstGeom>
          <a:noFill/>
          <a:ln w="19050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13" name="12 Conector recto"/>
          <p:cNvCxnSpPr/>
          <p:nvPr/>
        </p:nvCxnSpPr>
        <p:spPr bwMode="auto">
          <a:xfrm>
            <a:off x="305146" y="1228099"/>
            <a:ext cx="8215312" cy="11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09890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Cátedras de Compromiso Social</a:t>
            </a:r>
            <a:endParaRPr lang="es-VE" sz="4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3 Marcador de contenido"/>
          <p:cNvSpPr>
            <a:spLocks noGrp="1"/>
          </p:cNvSpPr>
          <p:nvPr>
            <p:ph idx="1"/>
          </p:nvPr>
        </p:nvSpPr>
        <p:spPr>
          <a:xfrm>
            <a:off x="432643" y="2014538"/>
            <a:ext cx="8229600" cy="4389437"/>
          </a:xfrm>
        </p:spPr>
        <p:txBody>
          <a:bodyPr/>
          <a:lstStyle/>
          <a:p>
            <a:pPr eaLnBrk="1" hangingPunct="1"/>
            <a:endParaRPr lang="es-ES" dirty="0" smtClean="0"/>
          </a:p>
          <a:p>
            <a:pPr eaLnBrk="1" hangingPunct="1">
              <a:spcAft>
                <a:spcPts val="600"/>
              </a:spcAft>
            </a:pPr>
            <a:r>
              <a:rPr lang="es-ES" dirty="0" smtClean="0">
                <a:latin typeface="+mj-lt"/>
              </a:rPr>
              <a:t>C</a:t>
            </a:r>
            <a:r>
              <a:rPr lang="es-ES" dirty="0" smtClean="0">
                <a:latin typeface="+mj-lt"/>
              </a:rPr>
              <a:t>umplen </a:t>
            </a:r>
            <a:r>
              <a:rPr lang="es-ES" dirty="0" smtClean="0">
                <a:latin typeface="+mj-lt"/>
              </a:rPr>
              <a:t>una </a:t>
            </a:r>
            <a:r>
              <a:rPr lang="es-ES" b="1" dirty="0" smtClean="0">
                <a:latin typeface="+mj-lt"/>
              </a:rPr>
              <a:t>doble función</a:t>
            </a:r>
            <a:r>
              <a:rPr lang="es-ES" dirty="0" smtClean="0">
                <a:latin typeface="+mj-lt"/>
              </a:rPr>
              <a:t>: una </a:t>
            </a:r>
            <a:r>
              <a:rPr lang="es-ES" b="1" dirty="0" smtClean="0">
                <a:latin typeface="+mj-lt"/>
              </a:rPr>
              <a:t>social</a:t>
            </a:r>
            <a:r>
              <a:rPr lang="es-ES" dirty="0" smtClean="0">
                <a:latin typeface="+mj-lt"/>
              </a:rPr>
              <a:t>, por cuanto presta una ayuda considerable a la población de bajos recursos, y otra </a:t>
            </a:r>
            <a:r>
              <a:rPr lang="es-ES" b="1" dirty="0" smtClean="0">
                <a:latin typeface="+mj-lt"/>
              </a:rPr>
              <a:t>didáctica</a:t>
            </a:r>
            <a:r>
              <a:rPr lang="es-ES" dirty="0" smtClean="0">
                <a:latin typeface="+mj-lt"/>
              </a:rPr>
              <a:t>, que brinda herramientas a los futuros profesionales para que se desarrollen en su campo laboral.</a:t>
            </a:r>
          </a:p>
          <a:p>
            <a:pPr eaLnBrk="1" hangingPunct="1">
              <a:spcAft>
                <a:spcPts val="600"/>
              </a:spcAft>
            </a:pPr>
            <a:r>
              <a:rPr lang="es-ES" dirty="0" smtClean="0">
                <a:latin typeface="+mj-lt"/>
              </a:rPr>
              <a:t>Forman parte del </a:t>
            </a:r>
            <a:r>
              <a:rPr lang="es-ES" b="1" dirty="0" smtClean="0">
                <a:latin typeface="+mj-lt"/>
              </a:rPr>
              <a:t>plan estudio </a:t>
            </a:r>
            <a:r>
              <a:rPr lang="es-ES" b="1" dirty="0" smtClean="0">
                <a:latin typeface="+mj-lt"/>
              </a:rPr>
              <a:t>obligatorio</a:t>
            </a:r>
            <a:r>
              <a:rPr lang="es-ES" dirty="0" smtClean="0">
                <a:latin typeface="+mj-lt"/>
              </a:rPr>
              <a:t>. </a:t>
            </a:r>
          </a:p>
          <a:p>
            <a:pPr eaLnBrk="1" hangingPunct="1">
              <a:spcAft>
                <a:spcPts val="600"/>
              </a:spcAft>
            </a:pPr>
            <a:r>
              <a:rPr lang="es-ES" b="1" dirty="0" smtClean="0">
                <a:latin typeface="+mj-lt"/>
              </a:rPr>
              <a:t>32 </a:t>
            </a:r>
            <a:r>
              <a:rPr lang="es-ES" b="1" dirty="0" smtClean="0">
                <a:latin typeface="+mj-lt"/>
              </a:rPr>
              <a:t>Cátedras  de compromiso social y se suman </a:t>
            </a:r>
            <a:r>
              <a:rPr lang="es-ES" b="1" dirty="0" smtClean="0">
                <a:latin typeface="+mj-lt"/>
              </a:rPr>
              <a:t>más.</a:t>
            </a:r>
            <a:endParaRPr lang="es-ES" b="1" dirty="0" smtClean="0">
              <a:latin typeface="+mj-lt"/>
            </a:endParaRPr>
          </a:p>
          <a:p>
            <a:pPr eaLnBrk="1" hangingPunct="1"/>
            <a:endParaRPr lang="es-ES" dirty="0" smtClean="0"/>
          </a:p>
          <a:p>
            <a:pPr eaLnBrk="1" hangingPunct="1"/>
            <a:endParaRPr lang="es-VE" dirty="0" smtClean="0"/>
          </a:p>
        </p:txBody>
      </p:sp>
      <p:pic>
        <p:nvPicPr>
          <p:cNvPr id="16388" name="4 Imagen" descr="images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95325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199" y="404664"/>
            <a:ext cx="8414171" cy="1928813"/>
          </a:xfrm>
        </p:spPr>
        <p:txBody>
          <a:bodyPr/>
          <a:lstStyle/>
          <a:p>
            <a:pPr eaLnBrk="1" hangingPunct="1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</a:rPr>
              <a:t>En la UCAB pretendemos, formar profesionales competentes en sus disciplinas pero movilizados internamente por los problemas de país, que ejerzan luego su profesión con un profundo compromiso ético y de ciudadanía.</a:t>
            </a:r>
            <a:endParaRPr lang="es-VE" sz="2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7411" name="3 Marcador de contenido" descr="jardin 1.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583136"/>
            <a:ext cx="4762500" cy="3571875"/>
          </a:xfrm>
        </p:spPr>
      </p:pic>
      <p:pic>
        <p:nvPicPr>
          <p:cNvPr id="17412" name="Imagen 3" descr="I:\presentación metro\Selección F\230409084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579688"/>
            <a:ext cx="26431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/>
          <p:cNvSpPr/>
          <p:nvPr/>
        </p:nvSpPr>
        <p:spPr>
          <a:xfrm>
            <a:off x="5076056" y="4341813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52388" y="5175250"/>
            <a:ext cx="128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VE" sz="2000" b="1">
                <a:solidFill>
                  <a:srgbClr val="5984B3"/>
                </a:solidFill>
                <a:latin typeface="Arial Unicode MS" pitchFamily="34" charset="-128"/>
                <a:ea typeface="ＭＳ Ｐゴシック"/>
                <a:cs typeface="ＭＳ Ｐゴシック"/>
              </a:rPr>
              <a:t>1954 </a:t>
            </a:r>
            <a:endParaRPr lang="es-ES" sz="2000" b="1">
              <a:solidFill>
                <a:srgbClr val="5984B3"/>
              </a:solidFill>
              <a:latin typeface="Arial Unicode MS" pitchFamily="34" charset="-128"/>
              <a:ea typeface="ＭＳ Ｐゴシック"/>
              <a:cs typeface="ＭＳ Ｐゴシック"/>
            </a:endParaRPr>
          </a:p>
        </p:txBody>
      </p:sp>
      <p:sp>
        <p:nvSpPr>
          <p:cNvPr id="7" name="9 CuadroTexto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23963" y="5165725"/>
            <a:ext cx="157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VE" sz="2000" b="1">
                <a:solidFill>
                  <a:srgbClr val="5984B3"/>
                </a:solidFill>
                <a:latin typeface="Arial Unicode MS" pitchFamily="34" charset="-128"/>
                <a:ea typeface="ＭＳ Ｐゴシック"/>
                <a:cs typeface="ＭＳ Ｐゴシック"/>
              </a:rPr>
              <a:t>1987 - 1995</a:t>
            </a:r>
            <a:endParaRPr lang="es-ES" sz="2000" b="1">
              <a:solidFill>
                <a:srgbClr val="5984B3"/>
              </a:solidFill>
              <a:latin typeface="Arial Unicode MS" pitchFamily="34" charset="-128"/>
              <a:ea typeface="ＭＳ Ｐゴシック"/>
              <a:cs typeface="ＭＳ Ｐゴシック"/>
            </a:endParaRPr>
          </a:p>
        </p:txBody>
      </p:sp>
      <p:sp>
        <p:nvSpPr>
          <p:cNvPr id="8" name="11 CuadroTexto"/>
          <p:cNvSpPr txBox="1">
            <a:spLocks noChangeArrowheads="1"/>
          </p:cNvSpPr>
          <p:nvPr/>
        </p:nvSpPr>
        <p:spPr bwMode="auto">
          <a:xfrm>
            <a:off x="7221538" y="5037138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VE" sz="2400" b="1" dirty="0" smtClean="0">
                <a:solidFill>
                  <a:srgbClr val="EC700A"/>
                </a:solidFill>
                <a:latin typeface="Constantia" pitchFamily="18" charset="0"/>
                <a:ea typeface="ＭＳ Ｐゴシック"/>
                <a:cs typeface="ＭＳ Ｐゴシック"/>
              </a:rPr>
              <a:t>2013</a:t>
            </a:r>
            <a:endParaRPr lang="es-ES" sz="2400" b="1" dirty="0">
              <a:solidFill>
                <a:srgbClr val="EC700A"/>
              </a:solidFill>
              <a:latin typeface="Constanti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3652838" y="5110163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VE" sz="2000" b="1">
                <a:solidFill>
                  <a:srgbClr val="5984B3"/>
                </a:solidFill>
                <a:latin typeface="Arial Unicode MS" pitchFamily="34" charset="-128"/>
                <a:ea typeface="ＭＳ Ｐゴシック"/>
                <a:cs typeface="ＭＳ Ｐゴシック"/>
              </a:rPr>
              <a:t>2001</a:t>
            </a:r>
            <a:endParaRPr lang="es-ES" sz="2000" b="1">
              <a:solidFill>
                <a:srgbClr val="5984B3"/>
              </a:solidFill>
              <a:latin typeface="Arial Unicode MS" pitchFamily="34" charset="-128"/>
              <a:ea typeface="ＭＳ Ｐゴシック"/>
              <a:cs typeface="ＭＳ Ｐゴシック"/>
            </a:endParaRPr>
          </a:p>
        </p:txBody>
      </p:sp>
      <p:sp>
        <p:nvSpPr>
          <p:cNvPr id="10" name="5 Conector recto"/>
          <p:cNvSpPr>
            <a:spLocks noChangeShapeType="1"/>
          </p:cNvSpPr>
          <p:nvPr/>
        </p:nvSpPr>
        <p:spPr bwMode="auto">
          <a:xfrm flipH="1">
            <a:off x="723900" y="5808663"/>
            <a:ext cx="7272338" cy="0"/>
          </a:xfrm>
          <a:prstGeom prst="line">
            <a:avLst/>
          </a:prstGeom>
          <a:noFill/>
          <a:ln w="57150">
            <a:solidFill>
              <a:srgbClr val="2F8D2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7 Conector recto"/>
          <p:cNvSpPr>
            <a:spLocks noChangeShapeType="1"/>
          </p:cNvSpPr>
          <p:nvPr/>
        </p:nvSpPr>
        <p:spPr bwMode="auto">
          <a:xfrm>
            <a:off x="4229100" y="5541963"/>
            <a:ext cx="0" cy="454025"/>
          </a:xfrm>
          <a:prstGeom prst="line">
            <a:avLst/>
          </a:prstGeom>
          <a:noFill/>
          <a:ln w="9525">
            <a:solidFill>
              <a:srgbClr val="EC700A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7 Conector recto"/>
          <p:cNvSpPr>
            <a:spLocks noChangeShapeType="1"/>
          </p:cNvSpPr>
          <p:nvPr/>
        </p:nvSpPr>
        <p:spPr bwMode="auto">
          <a:xfrm>
            <a:off x="7996238" y="5591175"/>
            <a:ext cx="0" cy="454025"/>
          </a:xfrm>
          <a:prstGeom prst="line">
            <a:avLst/>
          </a:prstGeom>
          <a:noFill/>
          <a:ln w="9525">
            <a:solidFill>
              <a:srgbClr val="EC700A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" name="7 Conector recto"/>
          <p:cNvSpPr>
            <a:spLocks noChangeShapeType="1"/>
          </p:cNvSpPr>
          <p:nvPr/>
        </p:nvSpPr>
        <p:spPr bwMode="auto">
          <a:xfrm>
            <a:off x="2019300" y="5591175"/>
            <a:ext cx="0" cy="755650"/>
          </a:xfrm>
          <a:prstGeom prst="line">
            <a:avLst/>
          </a:prstGeom>
          <a:noFill/>
          <a:ln w="9525">
            <a:solidFill>
              <a:srgbClr val="EC700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" name="7 Conector recto"/>
          <p:cNvSpPr>
            <a:spLocks noChangeShapeType="1"/>
          </p:cNvSpPr>
          <p:nvPr/>
        </p:nvSpPr>
        <p:spPr bwMode="auto">
          <a:xfrm>
            <a:off x="723900" y="5591175"/>
            <a:ext cx="0" cy="454025"/>
          </a:xfrm>
          <a:prstGeom prst="line">
            <a:avLst/>
          </a:prstGeom>
          <a:noFill/>
          <a:ln w="9525">
            <a:solidFill>
              <a:srgbClr val="EC700A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563" name="AutoShape 46"/>
          <p:cNvSpPr>
            <a:spLocks noChangeAspect="1" noChangeArrowheads="1" noTextEdit="1"/>
          </p:cNvSpPr>
          <p:nvPr/>
        </p:nvSpPr>
        <p:spPr bwMode="auto">
          <a:xfrm>
            <a:off x="196850" y="3021013"/>
            <a:ext cx="8572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3564" name="Imagen 15" descr="centro de educaciòn comunitar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8" y="2679700"/>
            <a:ext cx="24114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3890963"/>
            <a:ext cx="14398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Imagen 17" descr="CIMG23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75" y="2717800"/>
            <a:ext cx="1327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Imagen 18" descr="DSC_0064.JPG"/>
          <p:cNvPicPr>
            <a:picLocks noChangeAspect="1"/>
          </p:cNvPicPr>
          <p:nvPr/>
        </p:nvPicPr>
        <p:blipFill>
          <a:blip r:embed="rId5" cstate="print"/>
          <a:srcRect l="20091"/>
          <a:stretch>
            <a:fillRect/>
          </a:stretch>
        </p:blipFill>
        <p:spPr bwMode="auto">
          <a:xfrm>
            <a:off x="6865938" y="3316288"/>
            <a:ext cx="213836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Imagen 19" descr="IMG_3976 copi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4275" y="3819525"/>
            <a:ext cx="15890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ítulo 20"/>
          <p:cNvSpPr>
            <a:spLocks noGrp="1"/>
          </p:cNvSpPr>
          <p:nvPr>
            <p:ph type="ctrTitle"/>
          </p:nvPr>
        </p:nvSpPr>
        <p:spPr>
          <a:xfrm>
            <a:off x="723900" y="685007"/>
            <a:ext cx="7577138" cy="1089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Trayectoria del compromiso social de la Universidad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70" name="Imagen 21" descr="ESCUDO_COLOR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0713" y="5600700"/>
            <a:ext cx="61118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18 CuadroTexto"/>
          <p:cNvSpPr txBox="1">
            <a:spLocks noChangeArrowheads="1"/>
          </p:cNvSpPr>
          <p:nvPr/>
        </p:nvSpPr>
        <p:spPr bwMode="auto">
          <a:xfrm>
            <a:off x="196850" y="6346825"/>
            <a:ext cx="435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Dirección de Proyección a la Comunidad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3"/>
          <p:cNvSpPr>
            <a:spLocks noChangeArrowheads="1"/>
          </p:cNvSpPr>
          <p:nvPr/>
        </p:nvSpPr>
        <p:spPr bwMode="auto">
          <a:xfrm>
            <a:off x="4327525" y="3240088"/>
            <a:ext cx="1920875" cy="1217612"/>
          </a:xfrm>
          <a:prstGeom prst="ellipse">
            <a:avLst/>
          </a:prstGeom>
          <a:solidFill>
            <a:srgbClr val="CCCCFF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764088" y="334645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b="1">
                <a:solidFill>
                  <a:srgbClr val="000000"/>
                </a:solidFill>
                <a:latin typeface="Arial Narrow" pitchFamily="34" charset="0"/>
              </a:rPr>
              <a:t>Núcleo </a:t>
            </a:r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664075" y="3603625"/>
            <a:ext cx="1579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b="1">
                <a:solidFill>
                  <a:srgbClr val="000000"/>
                </a:solidFill>
                <a:latin typeface="Arial Narrow" pitchFamily="34" charset="0"/>
              </a:rPr>
              <a:t>Interdisciplinario </a:t>
            </a:r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4703763" y="3859213"/>
            <a:ext cx="1212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b="1">
                <a:solidFill>
                  <a:srgbClr val="000000"/>
                </a:solidFill>
                <a:latin typeface="Arial Narrow" pitchFamily="34" charset="0"/>
              </a:rPr>
              <a:t>Investigación</a:t>
            </a:r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4737100" y="4113213"/>
            <a:ext cx="919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b="1">
                <a:solidFill>
                  <a:srgbClr val="000000"/>
                </a:solidFill>
                <a:latin typeface="Arial Narrow" pitchFamily="34" charset="0"/>
              </a:rPr>
              <a:t>asistencia</a:t>
            </a:r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6884988" y="2286000"/>
            <a:ext cx="1831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Arial Narrow" pitchFamily="34" charset="0"/>
              </a:rPr>
              <a:t>Niños </a:t>
            </a:r>
            <a:r>
              <a:rPr lang="es-VE" b="1" dirty="0" smtClean="0">
                <a:solidFill>
                  <a:srgbClr val="000000"/>
                </a:solidFill>
                <a:latin typeface="Arial Narrow" pitchFamily="34" charset="0"/>
              </a:rPr>
              <a:t>trabajadores</a:t>
            </a:r>
            <a:r>
              <a:rPr lang="es-ES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es-E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7229475" y="2590800"/>
            <a:ext cx="15388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VE" b="1" dirty="0">
                <a:solidFill>
                  <a:srgbClr val="000000"/>
                </a:solidFill>
                <a:latin typeface="Arial Narrow" pitchFamily="34" charset="0"/>
              </a:rPr>
              <a:t>n</a:t>
            </a:r>
            <a:r>
              <a:rPr lang="es-VE" b="1" dirty="0" smtClean="0">
                <a:solidFill>
                  <a:srgbClr val="000000"/>
                </a:solidFill>
                <a:latin typeface="Arial Narrow" pitchFamily="34" charset="0"/>
              </a:rPr>
              <a:t>o </a:t>
            </a:r>
            <a:r>
              <a:rPr lang="es-ES" b="1" dirty="0">
                <a:solidFill>
                  <a:srgbClr val="000000"/>
                </a:solidFill>
                <a:latin typeface="Arial Narrow" pitchFamily="34" charset="0"/>
              </a:rPr>
              <a:t>escolarizados</a:t>
            </a:r>
            <a:endParaRPr lang="es-E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3811588" y="3355975"/>
            <a:ext cx="224313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381000" y="6324600"/>
            <a:ext cx="22297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+mj-lt"/>
              </a:rPr>
              <a:t>Organizaciones </a:t>
            </a:r>
            <a:r>
              <a:rPr lang="es-VE" b="1" dirty="0">
                <a:solidFill>
                  <a:srgbClr val="000000"/>
                </a:solidFill>
                <a:latin typeface="+mj-lt"/>
              </a:rPr>
              <a:t>de base</a:t>
            </a:r>
          </a:p>
          <a:p>
            <a:r>
              <a:rPr lang="es-VE" b="1" dirty="0" err="1">
                <a:solidFill>
                  <a:srgbClr val="000000"/>
                </a:solidFill>
                <a:latin typeface="+mj-lt"/>
              </a:rPr>
              <a:t>Multihogares</a:t>
            </a:r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152400" y="4343400"/>
            <a:ext cx="1946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VE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s-VE" b="1" dirty="0">
                <a:solidFill>
                  <a:srgbClr val="000000"/>
                </a:solidFill>
                <a:latin typeface="+mj-lt"/>
              </a:rPr>
              <a:t>86 </a:t>
            </a:r>
            <a:r>
              <a:rPr lang="es-ES" b="1" dirty="0">
                <a:solidFill>
                  <a:srgbClr val="000000"/>
                </a:solidFill>
                <a:latin typeface="+mj-lt"/>
              </a:rPr>
              <a:t>Escuelas Básicas</a:t>
            </a:r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900" name="Rectangle 20"/>
          <p:cNvSpPr>
            <a:spLocks noChangeArrowheads="1"/>
          </p:cNvSpPr>
          <p:nvPr/>
        </p:nvSpPr>
        <p:spPr bwMode="auto">
          <a:xfrm>
            <a:off x="381000" y="2362200"/>
            <a:ext cx="865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b="1">
                <a:solidFill>
                  <a:srgbClr val="000000"/>
                </a:solidFill>
                <a:latin typeface="Arial Narrow" pitchFamily="34" charset="0"/>
              </a:rPr>
              <a:t>23 Liceos</a:t>
            </a: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4800" y="4800600"/>
            <a:ext cx="1776413" cy="1433513"/>
            <a:chOff x="466" y="2989"/>
            <a:chExt cx="1119" cy="903"/>
          </a:xfrm>
        </p:grpSpPr>
        <p:pic>
          <p:nvPicPr>
            <p:cNvPr id="37928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7" y="2999"/>
              <a:ext cx="1097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9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" y="2999"/>
              <a:ext cx="1097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0" name="Rectangle 24"/>
            <p:cNvSpPr>
              <a:spLocks noChangeArrowheads="1"/>
            </p:cNvSpPr>
            <p:nvPr/>
          </p:nvSpPr>
          <p:spPr bwMode="auto">
            <a:xfrm>
              <a:off x="466" y="2989"/>
              <a:ext cx="1119" cy="90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819106" y="989012"/>
            <a:ext cx="2096294" cy="1260475"/>
            <a:chOff x="3920" y="771"/>
            <a:chExt cx="1200" cy="898"/>
          </a:xfrm>
        </p:grpSpPr>
        <p:pic>
          <p:nvPicPr>
            <p:cNvPr id="37926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1" y="773"/>
              <a:ext cx="1189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7" name="Rectangle 27"/>
            <p:cNvSpPr>
              <a:spLocks noChangeArrowheads="1"/>
            </p:cNvSpPr>
            <p:nvPr/>
          </p:nvSpPr>
          <p:spPr bwMode="auto">
            <a:xfrm>
              <a:off x="3920" y="771"/>
              <a:ext cx="1200" cy="89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37903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150" y="2703513"/>
            <a:ext cx="18700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355380" y="958851"/>
            <a:ext cx="2001513" cy="1292224"/>
            <a:chOff x="1117" y="731"/>
            <a:chExt cx="1118" cy="837"/>
          </a:xfrm>
        </p:grpSpPr>
        <p:pic>
          <p:nvPicPr>
            <p:cNvPr id="37924" name="Picture 3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27" y="741"/>
              <a:ext cx="109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5" name="Rectangle 31"/>
            <p:cNvSpPr>
              <a:spLocks noChangeArrowheads="1"/>
            </p:cNvSpPr>
            <p:nvPr/>
          </p:nvSpPr>
          <p:spPr bwMode="auto">
            <a:xfrm>
              <a:off x="1117" y="731"/>
              <a:ext cx="1118" cy="83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37905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6918" y="992187"/>
            <a:ext cx="20621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6" name="Rectangle 36"/>
          <p:cNvSpPr>
            <a:spLocks noChangeArrowheads="1"/>
          </p:cNvSpPr>
          <p:nvPr/>
        </p:nvSpPr>
        <p:spPr bwMode="auto">
          <a:xfrm>
            <a:off x="3419475" y="6488113"/>
            <a:ext cx="311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+mj-lt"/>
              </a:rPr>
              <a:t>28 Centros de atención de salud</a:t>
            </a:r>
            <a:endParaRPr lang="es-E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907" name="Text Box 55"/>
          <p:cNvSpPr txBox="1">
            <a:spLocks noChangeArrowheads="1"/>
          </p:cNvSpPr>
          <p:nvPr/>
        </p:nvSpPr>
        <p:spPr bwMode="auto">
          <a:xfrm>
            <a:off x="7223125" y="2903538"/>
            <a:ext cx="1692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b="1" dirty="0">
                <a:solidFill>
                  <a:srgbClr val="000000"/>
                </a:solidFill>
                <a:latin typeface="+mj-lt"/>
                <a:ea typeface="ＭＳ Ｐゴシック"/>
                <a:cs typeface="ＭＳ Ｐゴシック"/>
              </a:rPr>
              <a:t>8 Consejos comunales </a:t>
            </a:r>
          </a:p>
          <a:p>
            <a:r>
              <a:rPr lang="es-VE" b="1" dirty="0">
                <a:solidFill>
                  <a:srgbClr val="000000"/>
                </a:solidFill>
                <a:latin typeface="+mj-lt"/>
                <a:ea typeface="ＭＳ Ｐゴシック"/>
                <a:cs typeface="ＭＳ Ｐゴシック"/>
              </a:rPr>
              <a:t>2 Comunas</a:t>
            </a:r>
            <a:endParaRPr lang="es-ES" b="1" dirty="0">
              <a:solidFill>
                <a:srgbClr val="000000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37908" name="Rectangle 56"/>
          <p:cNvSpPr>
            <a:spLocks noChangeArrowheads="1"/>
          </p:cNvSpPr>
          <p:nvPr/>
        </p:nvSpPr>
        <p:spPr bwMode="auto">
          <a:xfrm>
            <a:off x="4037013" y="2277070"/>
            <a:ext cx="2166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VE" sz="2000" b="1" dirty="0">
                <a:solidFill>
                  <a:srgbClr val="000000"/>
                </a:solidFill>
                <a:latin typeface="+mj-lt"/>
              </a:rPr>
              <a:t>465 </a:t>
            </a:r>
            <a:r>
              <a:rPr lang="es-ES" sz="2000" b="1" dirty="0">
                <a:solidFill>
                  <a:srgbClr val="000000"/>
                </a:solidFill>
                <a:latin typeface="+mj-lt"/>
              </a:rPr>
              <a:t>voluntarios</a:t>
            </a:r>
            <a:endParaRPr lang="es-VE" sz="20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s-VE" sz="2000" b="1" dirty="0" smtClean="0">
                <a:solidFill>
                  <a:srgbClr val="000000"/>
                </a:solidFill>
                <a:latin typeface="+mj-lt"/>
              </a:rPr>
              <a:t>32 </a:t>
            </a:r>
            <a:r>
              <a:rPr lang="es-VE" sz="2000" b="1" dirty="0">
                <a:solidFill>
                  <a:srgbClr val="000000"/>
                </a:solidFill>
                <a:latin typeface="+mj-lt"/>
              </a:rPr>
              <a:t>Cátedras</a:t>
            </a:r>
          </a:p>
          <a:p>
            <a:pPr algn="ctr"/>
            <a:r>
              <a:rPr lang="es-VE" sz="2000" b="1" dirty="0" smtClean="0">
                <a:solidFill>
                  <a:srgbClr val="000000"/>
                </a:solidFill>
                <a:latin typeface="+mj-lt"/>
              </a:rPr>
              <a:t>1.500 </a:t>
            </a:r>
            <a:r>
              <a:rPr lang="es-VE" sz="2000" b="1" dirty="0">
                <a:solidFill>
                  <a:srgbClr val="000000"/>
                </a:solidFill>
                <a:latin typeface="+mj-lt"/>
              </a:rPr>
              <a:t>LSC</a:t>
            </a:r>
            <a:endParaRPr lang="es-E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909" name="Rectangle 57"/>
          <p:cNvSpPr>
            <a:spLocks noChangeArrowheads="1"/>
          </p:cNvSpPr>
          <p:nvPr/>
        </p:nvSpPr>
        <p:spPr bwMode="auto">
          <a:xfrm>
            <a:off x="6981825" y="6461125"/>
            <a:ext cx="1326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VE" b="1" dirty="0" smtClean="0">
                <a:solidFill>
                  <a:srgbClr val="000000"/>
                </a:solidFill>
                <a:latin typeface="+mj-lt"/>
              </a:rPr>
              <a:t>3.500 </a:t>
            </a:r>
            <a:r>
              <a:rPr lang="es-ES" b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es-ES" b="1" dirty="0" smtClean="0">
                <a:solidFill>
                  <a:srgbClr val="000000"/>
                </a:solidFill>
                <a:latin typeface="+mj-lt"/>
              </a:rPr>
              <a:t>amilias</a:t>
            </a:r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910" name="Rectangle 58"/>
          <p:cNvSpPr>
            <a:spLocks noChangeArrowheads="1"/>
          </p:cNvSpPr>
          <p:nvPr/>
        </p:nvSpPr>
        <p:spPr bwMode="auto">
          <a:xfrm>
            <a:off x="404783" y="1099343"/>
            <a:ext cx="1885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Verdana" pitchFamily="34" charset="0"/>
              </a:rPr>
              <a:t>Aprox</a:t>
            </a:r>
            <a:r>
              <a:rPr lang="es-VE" b="1" dirty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es-VE" b="1" dirty="0" smtClean="0">
                <a:solidFill>
                  <a:schemeClr val="bg1"/>
                </a:solidFill>
                <a:latin typeface="Verdana" pitchFamily="34" charset="0"/>
              </a:rPr>
              <a:t>8.200 </a:t>
            </a:r>
            <a:endParaRPr lang="es-VE" b="1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s-VE" b="1" dirty="0">
                <a:solidFill>
                  <a:schemeClr val="bg1"/>
                </a:solidFill>
                <a:latin typeface="Verdana" pitchFamily="34" charset="0"/>
              </a:rPr>
              <a:t>Estudiantes</a:t>
            </a:r>
            <a:endParaRPr lang="es-E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911" name="Rectangle 59"/>
          <p:cNvSpPr>
            <a:spLocks noChangeArrowheads="1"/>
          </p:cNvSpPr>
          <p:nvPr/>
        </p:nvSpPr>
        <p:spPr bwMode="auto">
          <a:xfrm>
            <a:off x="7010400" y="4233863"/>
            <a:ext cx="1905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215 d</a:t>
            </a:r>
            <a:r>
              <a:rPr lang="es-VE" b="1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irectores</a:t>
            </a:r>
            <a:r>
              <a:rPr lang="es-VE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s-VE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465 docentes</a:t>
            </a:r>
            <a:endParaRPr lang="es-ES" b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912" name="Rectangle 60"/>
          <p:cNvSpPr>
            <a:spLocks noChangeArrowheads="1"/>
          </p:cNvSpPr>
          <p:nvPr/>
        </p:nvSpPr>
        <p:spPr bwMode="auto">
          <a:xfrm>
            <a:off x="5588000" y="1036638"/>
            <a:ext cx="544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b="1">
                <a:solidFill>
                  <a:srgbClr val="000000"/>
                </a:solidFill>
                <a:latin typeface="Arial Narrow" pitchFamily="34" charset="0"/>
              </a:rPr>
              <a:t>UCAB</a:t>
            </a: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7913" name="Picture 6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6250" y="5091113"/>
            <a:ext cx="1828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4" name="Picture 4" descr="DSC056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4863" y="4816475"/>
            <a:ext cx="22082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58825" y="400911"/>
            <a:ext cx="7810500" cy="545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uesta 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práctica de las dimensiones de 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RSU</a:t>
            </a:r>
            <a:endParaRPr lang="es-ES" sz="1800" dirty="0"/>
          </a:p>
        </p:txBody>
      </p:sp>
      <p:cxnSp>
        <p:nvCxnSpPr>
          <p:cNvPr id="61" name="60 Conector recto de flecha"/>
          <p:cNvCxnSpPr/>
          <p:nvPr/>
        </p:nvCxnSpPr>
        <p:spPr>
          <a:xfrm flipV="1">
            <a:off x="6262688" y="3562350"/>
            <a:ext cx="900112" cy="4000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/>
          <p:nvPr/>
        </p:nvCxnSpPr>
        <p:spPr>
          <a:xfrm flipV="1">
            <a:off x="5929310" y="2678112"/>
            <a:ext cx="1012825" cy="6842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>
            <a:off x="6054725" y="4343400"/>
            <a:ext cx="955675" cy="5667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flipV="1">
            <a:off x="2259013" y="4233863"/>
            <a:ext cx="2025650" cy="1076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 flipV="1">
            <a:off x="2911475" y="3819525"/>
            <a:ext cx="1155700" cy="95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3419475" y="2624138"/>
            <a:ext cx="792163" cy="7318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flipV="1">
            <a:off x="5872164" y="2417307"/>
            <a:ext cx="371476" cy="6862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 flipV="1">
            <a:off x="4037013" y="4394200"/>
            <a:ext cx="581025" cy="347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_MG_45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755650"/>
            <a:ext cx="76835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Cuadro de texto 5"/>
          <p:cNvSpPr txBox="1">
            <a:spLocks noChangeArrowheads="1"/>
          </p:cNvSpPr>
          <p:nvPr/>
        </p:nvSpPr>
        <p:spPr bwMode="auto">
          <a:xfrm>
            <a:off x="468313" y="5876925"/>
            <a:ext cx="5040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sz="2400" b="1" i="1">
                <a:ea typeface="ＭＳ Ｐゴシック"/>
                <a:cs typeface="ＭＳ Ｐゴシック"/>
              </a:rPr>
              <a:t>Herramientas de organización comunitaria</a:t>
            </a:r>
            <a:endParaRPr lang="es-ES" sz="2400" b="1" i="1">
              <a:ea typeface="ＭＳ Ｐゴシック"/>
              <a:cs typeface="ＭＳ Ｐゴシック"/>
            </a:endParaRPr>
          </a:p>
        </p:txBody>
      </p:sp>
      <p:sp>
        <p:nvSpPr>
          <p:cNvPr id="68612" name="Cuadro de texto 22"/>
          <p:cNvSpPr txBox="1">
            <a:spLocks noChangeArrowheads="1"/>
          </p:cNvSpPr>
          <p:nvPr/>
        </p:nvSpPr>
        <p:spPr bwMode="auto">
          <a:xfrm>
            <a:off x="5076825" y="6073775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VE" sz="1600" b="1" i="1">
                <a:latin typeface="Lucida Fax" pitchFamily="18" charset="0"/>
                <a:ea typeface="ＭＳ Ｐゴシック"/>
                <a:cs typeface="ＭＳ Ｐゴシック"/>
              </a:rPr>
              <a:t>Plan de Acción Comunitaria UCAB</a:t>
            </a:r>
            <a:endParaRPr lang="es-ES" sz="1600" b="1" i="1">
              <a:latin typeface="Lucida Fax" pitchFamily="18" charset="0"/>
              <a:ea typeface="ＭＳ Ｐゴシック"/>
              <a:cs typeface="ＭＳ Ｐゴシック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8913" y="5873750"/>
            <a:ext cx="8702675" cy="785813"/>
            <a:chOff x="214282" y="5929330"/>
            <a:chExt cx="8703496" cy="785818"/>
          </a:xfrm>
        </p:grpSpPr>
        <p:pic>
          <p:nvPicPr>
            <p:cNvPr id="686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669429"/>
              <a:ext cx="86868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0215" t="47186" r="12207" b="20470"/>
            <a:stretch>
              <a:fillRect/>
            </a:stretch>
          </p:blipFill>
          <p:spPr bwMode="auto">
            <a:xfrm>
              <a:off x="8429652" y="5929330"/>
              <a:ext cx="488126" cy="56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DSC05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27075"/>
            <a:ext cx="71278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Cuadro de texto 22"/>
          <p:cNvSpPr txBox="1">
            <a:spLocks noChangeArrowheads="1"/>
          </p:cNvSpPr>
          <p:nvPr/>
        </p:nvSpPr>
        <p:spPr bwMode="auto">
          <a:xfrm>
            <a:off x="4162425" y="6073775"/>
            <a:ext cx="3578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VE" sz="1600" b="1" i="1">
                <a:latin typeface="Lucida Fax" pitchFamily="18" charset="0"/>
                <a:ea typeface="ＭＳ Ｐゴシック"/>
                <a:cs typeface="ＭＳ Ｐゴシック"/>
              </a:rPr>
              <a:t>Plan de Acción Comunitaria UCAB</a:t>
            </a:r>
            <a:endParaRPr lang="es-ES" sz="1600" b="1" i="1">
              <a:latin typeface="Lucida Fax" pitchFamily="18" charset="0"/>
              <a:ea typeface="ＭＳ Ｐゴシック"/>
              <a:cs typeface="ＭＳ Ｐゴシック"/>
            </a:endParaRPr>
          </a:p>
        </p:txBody>
      </p:sp>
      <p:sp>
        <p:nvSpPr>
          <p:cNvPr id="55300" name="5 CuadroTexto"/>
          <p:cNvSpPr txBox="1">
            <a:spLocks noChangeArrowheads="1"/>
          </p:cNvSpPr>
          <p:nvPr/>
        </p:nvSpPr>
        <p:spPr bwMode="auto">
          <a:xfrm>
            <a:off x="323528" y="237648"/>
            <a:ext cx="528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dirty="0">
                <a:latin typeface="Arial Black" pitchFamily="34" charset="0"/>
              </a:rPr>
              <a:t>Disminuyendo la brecha tecnológica</a:t>
            </a:r>
            <a:endParaRPr lang="es-ES" sz="2000" dirty="0">
              <a:latin typeface="Arial Black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8913" y="5873750"/>
            <a:ext cx="8702675" cy="785813"/>
            <a:chOff x="214282" y="5929330"/>
            <a:chExt cx="8703496" cy="785818"/>
          </a:xfrm>
        </p:grpSpPr>
        <p:pic>
          <p:nvPicPr>
            <p:cNvPr id="553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669429"/>
              <a:ext cx="86868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0215" t="47186" r="12207" b="20470"/>
            <a:stretch>
              <a:fillRect/>
            </a:stretch>
          </p:blipFill>
          <p:spPr bwMode="auto">
            <a:xfrm>
              <a:off x="8429652" y="5929330"/>
              <a:ext cx="488126" cy="56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876647"/>
          </a:xfrm>
        </p:spPr>
        <p:txBody>
          <a:bodyPr/>
          <a:lstStyle/>
          <a:p>
            <a:pPr eaLnBrk="1" hangingPunct="1"/>
            <a:r>
              <a:rPr lang="es-VE" sz="3200" b="1" dirty="0" smtClean="0"/>
              <a:t>Responsabilidad Social, Compromiso </a:t>
            </a:r>
            <a:r>
              <a:rPr lang="es-VE" sz="3200" b="1" dirty="0" smtClean="0"/>
              <a:t>y </a:t>
            </a:r>
            <a:r>
              <a:rPr lang="es-VE" sz="3200" b="1" dirty="0" smtClean="0"/>
              <a:t>Currículo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95935" y="1412776"/>
            <a:ext cx="4923713" cy="4824536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sz="2600" dirty="0">
                <a:latin typeface="+mj-lt"/>
              </a:rPr>
              <a:t>La Educación Superior debe </a:t>
            </a:r>
            <a:r>
              <a:rPr lang="es-ES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reforzar sus funciones de servicio a la sociedad </a:t>
            </a:r>
            <a:r>
              <a:rPr lang="es-ES" sz="2600" dirty="0">
                <a:latin typeface="+mj-lt"/>
              </a:rPr>
              <a:t>y más concretamente sus actividades encaminadas a </a:t>
            </a:r>
            <a:r>
              <a:rPr lang="es-ES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erradicar la pobreza</a:t>
            </a:r>
            <a:r>
              <a:rPr lang="es-ES" sz="2600" dirty="0">
                <a:latin typeface="+mj-lt"/>
              </a:rPr>
              <a:t>, </a:t>
            </a:r>
            <a:r>
              <a:rPr lang="es-ES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intolerancia, la violencia, el analfabetismo, el  hambre, el deterioro del medio ambiente y las enfermedades, </a:t>
            </a:r>
            <a:r>
              <a:rPr lang="es-ES" sz="2600" dirty="0">
                <a:latin typeface="+mj-lt"/>
              </a:rPr>
              <a:t>principalmente mediante un planteamiento inter y </a:t>
            </a:r>
            <a:r>
              <a:rPr lang="es-ES" sz="2600" dirty="0" err="1">
                <a:latin typeface="+mj-lt"/>
              </a:rPr>
              <a:t>transdiciplinario</a:t>
            </a:r>
            <a:r>
              <a:rPr lang="es-ES" sz="2600" dirty="0">
                <a:latin typeface="+mj-lt"/>
              </a:rPr>
              <a:t> para analizar los problemas y cuestiones planteadas. </a:t>
            </a:r>
            <a:endParaRPr lang="es-ES" sz="2600" dirty="0" smtClean="0">
              <a:latin typeface="+mj-lt"/>
            </a:endParaRPr>
          </a:p>
          <a:p>
            <a:pPr marL="366713" lvl="1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sz="2000" dirty="0" smtClean="0"/>
              <a:t>(</a:t>
            </a:r>
            <a:r>
              <a:rPr lang="es-ES" sz="2000" dirty="0"/>
              <a:t>Declaración mundial sobre la educación superior del siglo XXI , Paris 1998.)</a:t>
            </a:r>
            <a:endParaRPr lang="es-VE" sz="2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VE" dirty="0"/>
          </a:p>
        </p:txBody>
      </p:sp>
      <p:pic>
        <p:nvPicPr>
          <p:cNvPr id="6149" name="Imagen 15" descr="centro de educaciòn comunitar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36" y="1988840"/>
            <a:ext cx="3807899" cy="28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Cuadro de texto 7"/>
          <p:cNvSpPr txBox="1">
            <a:spLocks noChangeArrowheads="1"/>
          </p:cNvSpPr>
          <p:nvPr/>
        </p:nvSpPr>
        <p:spPr bwMode="auto">
          <a:xfrm>
            <a:off x="1046243" y="5494024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sz="2000" b="1" dirty="0">
                <a:ea typeface="ＭＳ Ｐゴシック"/>
                <a:cs typeface="ＭＳ Ｐゴシック"/>
              </a:rPr>
              <a:t>Formación de </a:t>
            </a:r>
            <a:r>
              <a:rPr lang="es-VE" sz="2000" b="1" dirty="0" smtClean="0">
                <a:ea typeface="ＭＳ Ｐゴシック"/>
                <a:cs typeface="ＭＳ Ｐゴシック"/>
              </a:rPr>
              <a:t>Madres</a:t>
            </a:r>
            <a:endParaRPr lang="es-ES" sz="2000" b="1" dirty="0">
              <a:ea typeface="ＭＳ Ｐゴシック"/>
              <a:cs typeface="ＭＳ Ｐゴシック"/>
            </a:endParaRPr>
          </a:p>
        </p:txBody>
      </p:sp>
      <p:sp>
        <p:nvSpPr>
          <p:cNvPr id="51203" name="Cuadro de texto 22"/>
          <p:cNvSpPr txBox="1">
            <a:spLocks noChangeArrowheads="1"/>
          </p:cNvSpPr>
          <p:nvPr/>
        </p:nvSpPr>
        <p:spPr bwMode="auto">
          <a:xfrm>
            <a:off x="5329238" y="5505450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VE" sz="1600" b="1" i="1">
                <a:latin typeface="Lucida Fax" pitchFamily="18" charset="0"/>
                <a:ea typeface="ＭＳ Ｐゴシック"/>
                <a:cs typeface="ＭＳ Ｐゴシック"/>
              </a:rPr>
              <a:t>Plan de Acción Comunitaria UCAB</a:t>
            </a:r>
            <a:endParaRPr lang="es-ES" sz="1600" b="1" i="1">
              <a:latin typeface="Lucida Fax" pitchFamily="18" charset="0"/>
              <a:ea typeface="ＭＳ Ｐゴシック"/>
              <a:cs typeface="ＭＳ Ｐゴシック"/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884238" y="5894388"/>
            <a:ext cx="4176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sz="1600" b="1" dirty="0">
                <a:ea typeface="ＭＳ Ｐゴシック"/>
                <a:cs typeface="Arial" pitchFamily="34" charset="0"/>
              </a:rPr>
              <a:t>Taller de “Emprendimiento Económico”</a:t>
            </a:r>
            <a:endParaRPr lang="es-ES" sz="1600" b="1" dirty="0">
              <a:ea typeface="ＭＳ Ｐゴシック"/>
              <a:cs typeface="Arial" pitchFamily="34" charset="0"/>
            </a:endParaRPr>
          </a:p>
        </p:txBody>
      </p:sp>
      <p:sp>
        <p:nvSpPr>
          <p:cNvPr id="51205" name="AutoShape 9" descr="https://mail-attachment.googleusercontent.com/attachment/?ui=2&amp;ik=48b91a9c2c&amp;view=att&amp;th=141f13f632184b77&amp;attid=0.13&amp;disp=inline&amp;safe=1&amp;zw&amp;saduie=AG9B_P_n4wTR19kRaXNlWflNzJim&amp;sadet=1383522085428&amp;sads=QkoJgKIQUVD5CKFRkpeQjyAIGa8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9" name="8 Imagen" descr="taller nestlé.JPG"/>
          <p:cNvPicPr>
            <a:picLocks noChangeAspect="1"/>
          </p:cNvPicPr>
          <p:nvPr/>
        </p:nvPicPr>
        <p:blipFill>
          <a:blip r:embed="rId2" cstate="print">
            <a:lum bright="4000" contrast="-3000"/>
          </a:blip>
          <a:stretch>
            <a:fillRect/>
          </a:stretch>
        </p:blipFill>
        <p:spPr>
          <a:xfrm>
            <a:off x="1105611" y="706373"/>
            <a:ext cx="6619491" cy="4799078"/>
          </a:xfrm>
          <a:prstGeom prst="rect">
            <a:avLst/>
          </a:prstGeom>
          <a:scene3d>
            <a:camera prst="orthographicFront"/>
            <a:lightRig rig="contrasting" dir="t"/>
          </a:scene3d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8913" y="5873750"/>
            <a:ext cx="8702675" cy="785813"/>
            <a:chOff x="214282" y="5929330"/>
            <a:chExt cx="8703496" cy="785818"/>
          </a:xfrm>
        </p:grpSpPr>
        <p:pic>
          <p:nvPicPr>
            <p:cNvPr id="5120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669429"/>
              <a:ext cx="86868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0215" t="47186" r="12207" b="20470"/>
            <a:stretch>
              <a:fillRect/>
            </a:stretch>
          </p:blipFill>
          <p:spPr bwMode="auto">
            <a:xfrm>
              <a:off x="8429652" y="5929330"/>
              <a:ext cx="488126" cy="56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n 6" descr="I:\presentación metro\Selección F\DSC01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90207"/>
            <a:ext cx="7056438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08411" y="5085184"/>
            <a:ext cx="7719577" cy="597748"/>
          </a:xfrm>
          <a:solidFill>
            <a:srgbClr val="262626">
              <a:alpha val="70195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s-VE" sz="4000" b="1" dirty="0" smtClean="0">
                <a:solidFill>
                  <a:schemeClr val="bg1"/>
                </a:solidFill>
              </a:rPr>
              <a:t>  </a:t>
            </a:r>
            <a:r>
              <a:rPr lang="es-VE" sz="3200" b="1" dirty="0" smtClean="0">
                <a:solidFill>
                  <a:schemeClr val="bg1"/>
                </a:solidFill>
              </a:rPr>
              <a:t>Equipo </a:t>
            </a:r>
            <a:r>
              <a:rPr lang="es-VE" sz="3200" b="1" dirty="0" smtClean="0">
                <a:solidFill>
                  <a:schemeClr val="bg1"/>
                </a:solidFill>
              </a:rPr>
              <a:t>de Clínicas  </a:t>
            </a:r>
            <a:r>
              <a:rPr lang="es-VE" sz="3200" b="1" dirty="0" smtClean="0">
                <a:solidFill>
                  <a:schemeClr val="bg1"/>
                </a:solidFill>
              </a:rPr>
              <a:t>Jurídicas</a:t>
            </a:r>
            <a:endParaRPr lang="es-ES" sz="3200" dirty="0" smtClean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0" y="5862638"/>
            <a:ext cx="7732713" cy="403225"/>
          </a:xfrm>
        </p:spPr>
        <p:txBody>
          <a:bodyPr rtlCol="0">
            <a:normAutofit fontScale="77500" lnSpcReduction="20000"/>
          </a:bodyPr>
          <a:lstStyle/>
          <a:p>
            <a:pPr marL="366713" lvl="1" indent="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None/>
              <a:defRPr/>
            </a:pPr>
            <a:r>
              <a:rPr lang="es-VE" b="1" dirty="0"/>
              <a:t> </a:t>
            </a:r>
            <a:r>
              <a:rPr lang="es-VE" sz="3100" b="1" dirty="0">
                <a:latin typeface="+mj-lt"/>
              </a:rPr>
              <a:t>La Vega</a:t>
            </a:r>
            <a:endParaRPr lang="es-ES" sz="3100" dirty="0">
              <a:latin typeface="+mj-lt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4313" y="5705475"/>
            <a:ext cx="8702675" cy="785813"/>
            <a:chOff x="214282" y="5929330"/>
            <a:chExt cx="8703496" cy="785818"/>
          </a:xfrm>
        </p:grpSpPr>
        <p:pic>
          <p:nvPicPr>
            <p:cNvPr id="450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669429"/>
              <a:ext cx="86868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0215" t="47186" r="12207" b="20470"/>
            <a:stretch>
              <a:fillRect/>
            </a:stretch>
          </p:blipFill>
          <p:spPr bwMode="auto">
            <a:xfrm>
              <a:off x="8429652" y="5929330"/>
              <a:ext cx="488126" cy="56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7 Imagen" descr="RESPONSABILID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143000"/>
            <a:ext cx="50053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000760" y="2934298"/>
            <a:ext cx="28917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GRACIAS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POR SU</a:t>
            </a:r>
            <a:endParaRPr lang="es-VE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ATENCIÓN</a:t>
            </a:r>
            <a:endParaRPr lang="es-VE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436" name="6 Imagen" descr="images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5000625"/>
            <a:ext cx="16779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eaLnBrk="1" hangingPunct="1"/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de Universidades</a:t>
            </a:r>
          </a:p>
        </p:txBody>
      </p:sp>
      <p:sp>
        <p:nvSpPr>
          <p:cNvPr id="6" name="5 Subtítul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dirty="0" smtClean="0">
                <a:latin typeface="+mj-lt"/>
              </a:rPr>
              <a:t>La universidad </a:t>
            </a:r>
            <a:r>
              <a:rPr lang="es-ES" b="1" dirty="0">
                <a:latin typeface="+mj-lt"/>
              </a:rPr>
              <a:t>al servicio de la producción y transmisión de la ciencia pura </a:t>
            </a:r>
            <a:r>
              <a:rPr lang="es-ES" dirty="0">
                <a:latin typeface="+mj-lt"/>
              </a:rPr>
              <a:t>y ese conocimiento debe ser aséptico y neutral.  La producción de conocimiento no está  al servicio de la sociedad, la Ciencia es un fin en sí mismo y  no es  responsabilidad de la </a:t>
            </a:r>
            <a:r>
              <a:rPr lang="es-ES" dirty="0" smtClean="0">
                <a:latin typeface="+mj-lt"/>
              </a:rPr>
              <a:t>universidad </a:t>
            </a:r>
            <a:r>
              <a:rPr lang="es-ES" dirty="0">
                <a:latin typeface="+mj-lt"/>
              </a:rPr>
              <a:t>cómo se usa el conocimiento. </a:t>
            </a:r>
            <a:endParaRPr lang="es-ES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s-ES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dirty="0" smtClean="0">
                <a:latin typeface="+mj-lt"/>
              </a:rPr>
              <a:t>La universidad </a:t>
            </a:r>
            <a:r>
              <a:rPr lang="es-ES" b="1" dirty="0">
                <a:latin typeface="+mj-lt"/>
              </a:rPr>
              <a:t>al servicio de las demandas del mercado</a:t>
            </a:r>
            <a:r>
              <a:rPr lang="es-ES" dirty="0">
                <a:latin typeface="+mj-lt"/>
              </a:rPr>
              <a:t>. En este modelo la investigación y extensión se orientan  en función de la demanda de la sociedad, particularmente por la que financia las investigaciones</a:t>
            </a:r>
            <a:r>
              <a:rPr lang="es-ES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s-ES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universidad  que aporta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las soluciones del país sin descuidar la excelencia académica en sus tres funciones básicas de docencia, investigación y extensión</a:t>
            </a:r>
            <a:r>
              <a:rPr lang="es-ES" dirty="0">
                <a:latin typeface="+mj-lt"/>
              </a:rPr>
              <a:t>.</a:t>
            </a:r>
            <a:endParaRPr lang="es-VE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s-VE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VE" dirty="0"/>
          </a:p>
        </p:txBody>
      </p:sp>
      <p:pic>
        <p:nvPicPr>
          <p:cNvPr id="7172" name="3 Imagen" descr="images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528"/>
          <a:stretch>
            <a:fillRect/>
          </a:stretch>
        </p:blipFill>
        <p:spPr bwMode="auto">
          <a:xfrm>
            <a:off x="6572250" y="0"/>
            <a:ext cx="2571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Título"/>
          <p:cNvSpPr>
            <a:spLocks noGrp="1"/>
          </p:cNvSpPr>
          <p:nvPr>
            <p:ph type="title"/>
          </p:nvPr>
        </p:nvSpPr>
        <p:spPr>
          <a:xfrm>
            <a:off x="357188" y="5072063"/>
            <a:ext cx="4643437" cy="857250"/>
          </a:xfrm>
        </p:spPr>
        <p:txBody>
          <a:bodyPr/>
          <a:lstStyle/>
          <a:p>
            <a:pPr eaLnBrk="1" hangingPunct="1"/>
            <a:r>
              <a:rPr lang="es-V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Universidad Católica Andrés Bello y su modelo de Identidad.</a:t>
            </a:r>
          </a:p>
        </p:txBody>
      </p:sp>
      <p:pic>
        <p:nvPicPr>
          <p:cNvPr id="8195" name="9 Marcador de posición de imagen" descr="06UCAB-lacolmen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486150" y="1230313"/>
            <a:ext cx="4618038" cy="3932237"/>
          </a:xfrm>
        </p:spPr>
      </p:pic>
      <p:sp>
        <p:nvSpPr>
          <p:cNvPr id="8196" name="4 Marcador de posición de imagen"/>
          <p:cNvSpPr txBox="1">
            <a:spLocks/>
          </p:cNvSpPr>
          <p:nvPr/>
        </p:nvSpPr>
        <p:spPr bwMode="auto">
          <a:xfrm>
            <a:off x="1714500" y="5715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8197" name="4 Marcador de posición de imagen"/>
          <p:cNvSpPr txBox="1">
            <a:spLocks/>
          </p:cNvSpPr>
          <p:nvPr/>
        </p:nvSpPr>
        <p:spPr bwMode="auto">
          <a:xfrm>
            <a:off x="1785938" y="642938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8198" name="4 Marcador de posición de imagen"/>
          <p:cNvSpPr txBox="1">
            <a:spLocks/>
          </p:cNvSpPr>
          <p:nvPr/>
        </p:nvSpPr>
        <p:spPr bwMode="auto">
          <a:xfrm>
            <a:off x="1785938" y="642938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/>
          </a:p>
        </p:txBody>
      </p:sp>
      <p:pic>
        <p:nvPicPr>
          <p:cNvPr id="8199" name="10 Imagen" descr="descarg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74968">
            <a:off x="168275" y="2203450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11 Imagen" descr="descarga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30188"/>
            <a:ext cx="12144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40556" y="1988840"/>
            <a:ext cx="8115328" cy="92869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V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Identidad Universitaria</a:t>
            </a:r>
            <a:endParaRPr lang="es-VE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00063" y="3099242"/>
            <a:ext cx="8358187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itchFamily="34" charset="0"/>
                <a:cs typeface="Times New Roman" pitchFamily="18" charset="0"/>
              </a:rPr>
              <a:t>¿Por qué abundan las sociedades fracasadas si se ha masificado la educación universitaria?</a:t>
            </a:r>
            <a:endParaRPr lang="es-ES" sz="2000" dirty="0">
              <a:cs typeface="Times New Roman" pitchFamily="18" charset="0"/>
            </a:endParaRP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itchFamily="34" charset="0"/>
                <a:cs typeface="Times New Roman" pitchFamily="18" charset="0"/>
              </a:rPr>
              <a:t>¿Cómo podría incidir la </a:t>
            </a:r>
            <a:r>
              <a:rPr lang="es-ES" sz="2000" dirty="0" smtClean="0">
                <a:latin typeface="Calibri" pitchFamily="34" charset="0"/>
                <a:cs typeface="Times New Roman" pitchFamily="18" charset="0"/>
              </a:rPr>
              <a:t>universidad </a:t>
            </a:r>
            <a:r>
              <a:rPr lang="es-ES" sz="2000" dirty="0">
                <a:latin typeface="Calibri" pitchFamily="34" charset="0"/>
                <a:cs typeface="Times New Roman" pitchFamily="18" charset="0"/>
              </a:rPr>
              <a:t>sobre la formación de los profesionales para evitar el fracaso de las sociedades en resolver sus problemas?</a:t>
            </a:r>
            <a:endParaRPr lang="es-ES" sz="2000" dirty="0">
              <a:cs typeface="Times New Roman" pitchFamily="18" charset="0"/>
            </a:endParaRP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itchFamily="34" charset="0"/>
                <a:cs typeface="Times New Roman" pitchFamily="18" charset="0"/>
              </a:rPr>
              <a:t> ¿Cómo transmitir valores ciudadanos para ser menos individualistas, más participativos y especialmente solidarios?</a:t>
            </a:r>
            <a:endParaRPr lang="es-ES" sz="2000" dirty="0">
              <a:cs typeface="Times New Roman" pitchFamily="18" charset="0"/>
            </a:endParaRP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itchFamily="34" charset="0"/>
                <a:cs typeface="Times New Roman" pitchFamily="18" charset="0"/>
              </a:rPr>
              <a:t>¿Cómo sacar de la apatía a nuestros estudiantes para que comprendan la responsabilidad ante su futuro y el compromiso con la sociedad en la que viven?</a:t>
            </a:r>
            <a:endParaRPr lang="es-ES" sz="2000" dirty="0"/>
          </a:p>
        </p:txBody>
      </p:sp>
      <p:pic>
        <p:nvPicPr>
          <p:cNvPr id="9220" name="Imagen 19" descr="IMG_3976 cop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428625"/>
            <a:ext cx="44656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5 Imagen" descr="images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857250"/>
            <a:ext cx="15843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7670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V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Estatuto Orgánico</a:t>
            </a:r>
            <a:endParaRPr lang="es-V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1520" y="1418049"/>
            <a:ext cx="8892480" cy="52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628650" algn="l"/>
              </a:tabLst>
            </a:pPr>
            <a:r>
              <a:rPr lang="es-E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Desde su fundación, hace 60, en su estatuto orgánico, </a:t>
            </a:r>
            <a:r>
              <a:rPr lang="es-E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 </a:t>
            </a:r>
            <a:r>
              <a:rPr lang="es-E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UCAB proclama como </a:t>
            </a:r>
            <a:r>
              <a:rPr lang="es-E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suyos, entre otros, </a:t>
            </a:r>
            <a:r>
              <a:rPr lang="es-E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los siguientes </a:t>
            </a:r>
            <a:r>
              <a:rPr lang="es-E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objetivos:  </a:t>
            </a:r>
            <a:endParaRPr lang="es-VE" sz="2000" b="1" dirty="0">
              <a:ea typeface="Calibri" pitchFamily="34" charset="0"/>
              <a:cs typeface="Times New Roman" pitchFamily="18" charset="0"/>
            </a:endParaRPr>
          </a:p>
          <a:p>
            <a:pPr marL="285750" indent="-285750" eaLnBrk="0" hangingPunct="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es-E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Es una comunidad que reúne a estudiantes, profesores en la tarea de la búsqueda de la verdad y afianzar los valores transcendentales del hombre</a:t>
            </a:r>
            <a:r>
              <a:rPr lang="es-E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s-VE" sz="2000" b="1" dirty="0">
              <a:ea typeface="Calibri" pitchFamily="34" charset="0"/>
              <a:cs typeface="Times New Roman" pitchFamily="18" charset="0"/>
            </a:endParaRPr>
          </a:p>
          <a:p>
            <a:pPr marL="285750" indent="-285750" eaLnBrk="0" hangingPunct="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es-E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Es una universidad al servicio de la nación y le corresponde colaborar en la orientación de la vida del país mediante el esclarecimiento de los problemas nacionales</a:t>
            </a:r>
            <a:r>
              <a:rPr lang="es-E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s-VE" sz="2000" b="1" dirty="0">
              <a:ea typeface="Calibri" pitchFamily="34" charset="0"/>
              <a:cs typeface="Times New Roman" pitchFamily="18" charset="0"/>
            </a:endParaRPr>
          </a:p>
          <a:p>
            <a:pPr marL="285750" indent="-285750" eaLnBrk="0" hangingPunct="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es-E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La enseñanza universitaria se inspirará en un definido espíritu de democracia, justicia social y solidaridad humana, estará abierta a todas las corrientes del pensamiento universal, las cuales se expondrán y analizarán de manera rigurosamente científica</a:t>
            </a:r>
            <a:r>
              <a:rPr lang="es-E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s-VE" sz="2000" b="1" dirty="0">
              <a:ea typeface="Calibri" pitchFamily="34" charset="0"/>
              <a:cs typeface="Times New Roman" pitchFamily="18" charset="0"/>
            </a:endParaRPr>
          </a:p>
          <a:p>
            <a:pPr marL="285750" indent="-285750" eaLnBrk="0" hangingPunct="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es-E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Contribuirá a la formación integral de la juventud universitaria, en su aspecto personal y comunitario dentro de la concepción cristiana de la vida</a:t>
            </a:r>
            <a:r>
              <a:rPr lang="es-E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s-VE" sz="2000" b="1" dirty="0">
              <a:ea typeface="Calibri" pitchFamily="34" charset="0"/>
              <a:cs typeface="Times New Roman" pitchFamily="18" charset="0"/>
            </a:endParaRPr>
          </a:p>
          <a:p>
            <a:pPr marL="285750" indent="-285750" eaLnBrk="0" hangingPunct="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es-E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Irradiará su acción de las ciencias entre </a:t>
            </a:r>
            <a:r>
              <a:rPr lang="es-E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sí </a:t>
            </a:r>
            <a:r>
              <a:rPr lang="es-E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y de estas con  la Filosofía y la Teología……..</a:t>
            </a:r>
            <a:endParaRPr lang="es-ES" sz="2000" b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4" name="4 Imagen" descr="descarg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-7938"/>
            <a:ext cx="2357437" cy="13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3 Imagen" descr="20131105_144022[1]foto del libro.JPG"/>
          <p:cNvPicPr>
            <a:picLocks noChangeAspect="1"/>
          </p:cNvPicPr>
          <p:nvPr/>
        </p:nvPicPr>
        <p:blipFill>
          <a:blip r:embed="rId2" cstate="print"/>
          <a:srcRect l="10938" t="15625" r="7031" b="9375"/>
          <a:stretch>
            <a:fillRect/>
          </a:stretch>
        </p:blipFill>
        <p:spPr bwMode="auto">
          <a:xfrm>
            <a:off x="6012160" y="1052736"/>
            <a:ext cx="2736304" cy="187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6363" y="404664"/>
            <a:ext cx="8305800" cy="5245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V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Formativo Institucional</a:t>
            </a:r>
            <a:endParaRPr lang="es-V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214113" y="1628800"/>
            <a:ext cx="8318127" cy="497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s-MX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Fomento del pensamiento </a:t>
            </a:r>
            <a:r>
              <a:rPr lang="es-MX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complejo</a:t>
            </a:r>
            <a:endParaRPr lang="es-VE" sz="2200" dirty="0"/>
          </a:p>
          <a:p>
            <a:pPr marL="342900" indent="-342900" eaLnBrk="0" hangingPunct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s-MX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Aprendizaje autónomo y </a:t>
            </a:r>
            <a:r>
              <a:rPr lang="es-MX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significativo </a:t>
            </a:r>
            <a:endParaRPr lang="es-VE" sz="2200" dirty="0"/>
          </a:p>
          <a:p>
            <a:pPr marL="342900" indent="-342900" eaLnBrk="0" hangingPunct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s-MX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Fomento del diálogo </a:t>
            </a:r>
            <a:r>
              <a:rPr lang="es-MX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interdisciplinar</a:t>
            </a:r>
            <a:endParaRPr lang="es-VE" sz="2200" dirty="0"/>
          </a:p>
          <a:p>
            <a:pPr marL="342900" indent="-342900" eaLnBrk="0" hangingPunct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Contribución al bienestar colectivo mediante el cultivo de las relaciones interpersonales</a:t>
            </a:r>
            <a:r>
              <a:rPr lang="es-MX" sz="2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s-VE" sz="2200" dirty="0"/>
          </a:p>
          <a:p>
            <a:pPr marL="342900" indent="-342900" eaLnBrk="0" hangingPunct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Fomento de la colaboración y del trabajo en equipo</a:t>
            </a:r>
            <a:endParaRPr lang="es-VE" sz="2200" dirty="0"/>
          </a:p>
          <a:p>
            <a:pPr marL="342900" indent="-342900" eaLnBrk="0" hangingPunct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s-MX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Formación para el </a:t>
            </a:r>
            <a:r>
              <a:rPr lang="es-MX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liderazgo</a:t>
            </a:r>
            <a:endParaRPr lang="es-VE" sz="2200" dirty="0"/>
          </a:p>
          <a:p>
            <a:pPr marL="342900" indent="-342900" eaLnBrk="0" hangingPunct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s-MX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Fomentar el uso de las nuevas tecnologías de la información y la comunicación en todos los ámbitos </a:t>
            </a:r>
            <a:r>
              <a:rPr lang="es-MX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universitarios</a:t>
            </a:r>
            <a:endParaRPr lang="es-VE" sz="2200" dirty="0"/>
          </a:p>
          <a:p>
            <a:pPr marL="342900" indent="-342900" eaLnBrk="0" hangingPunct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s-MX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Integración a escenarios </a:t>
            </a:r>
            <a:r>
              <a:rPr lang="es-MX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globales</a:t>
            </a:r>
            <a:endParaRPr lang="es-VE" sz="2200" dirty="0"/>
          </a:p>
          <a:p>
            <a:pPr marL="342900" indent="-342900" eaLnBrk="0" hangingPunct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Esto lo pretendemos hacer a través de un </a:t>
            </a: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modelo </a:t>
            </a:r>
            <a:r>
              <a:rPr lang="es-E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orientado a las competencias</a:t>
            </a:r>
            <a:endParaRPr lang="es-ES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Título"/>
          <p:cNvSpPr>
            <a:spLocks noGrp="1"/>
          </p:cNvSpPr>
          <p:nvPr>
            <p:ph type="title"/>
          </p:nvPr>
        </p:nvSpPr>
        <p:spPr>
          <a:xfrm>
            <a:off x="485775" y="71438"/>
            <a:ext cx="8229600" cy="1143000"/>
          </a:xfrm>
        </p:spPr>
        <p:txBody>
          <a:bodyPr/>
          <a:lstStyle/>
          <a:p>
            <a:pPr eaLnBrk="1" hangingPunct="1"/>
            <a:r>
              <a:rPr lang="es-V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Competencias Generales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589772"/>
              </p:ext>
            </p:extLst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CA" dirty="0"/>
              <a:t>UCAB. CIC (2009). </a:t>
            </a:r>
            <a:r>
              <a:rPr lang="fr-CA" dirty="0" err="1"/>
              <a:t>Validación</a:t>
            </a:r>
            <a:r>
              <a:rPr lang="fr-CA" dirty="0"/>
              <a:t> de las </a:t>
            </a:r>
            <a:r>
              <a:rPr lang="fr-CA" dirty="0" err="1"/>
              <a:t>competencias</a:t>
            </a:r>
            <a:r>
              <a:rPr lang="fr-CA" dirty="0"/>
              <a:t> </a:t>
            </a:r>
            <a:r>
              <a:rPr lang="fr-CA" dirty="0" err="1"/>
              <a:t>generales</a:t>
            </a:r>
            <a:r>
              <a:rPr lang="fr-CA" dirty="0"/>
              <a:t>. </a:t>
            </a:r>
            <a:r>
              <a:rPr lang="fr-CA" dirty="0" err="1"/>
              <a:t>Tuning</a:t>
            </a:r>
            <a:r>
              <a:rPr lang="fr-CA" dirty="0"/>
              <a:t> </a:t>
            </a:r>
            <a:r>
              <a:rPr lang="fr-CA" dirty="0" err="1"/>
              <a:t>América</a:t>
            </a:r>
            <a:r>
              <a:rPr lang="fr-CA" dirty="0"/>
              <a:t> Latina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71500" y="333375"/>
            <a:ext cx="735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Competencias Generales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3216" y="1107281"/>
            <a:ext cx="3994472" cy="4929188"/>
            <a:chOff x="171" y="572"/>
            <a:chExt cx="2596" cy="3447"/>
          </a:xfrm>
        </p:grpSpPr>
        <p:sp>
          <p:nvSpPr>
            <p:cNvPr id="16" name="15 Recortar rectángulo de esquina diagonal"/>
            <p:cNvSpPr>
              <a:spLocks noChangeArrowheads="1"/>
            </p:cNvSpPr>
            <p:nvPr/>
          </p:nvSpPr>
          <p:spPr bwMode="auto">
            <a:xfrm>
              <a:off x="181" y="572"/>
              <a:ext cx="2586" cy="3447"/>
            </a:xfrm>
            <a:custGeom>
              <a:avLst/>
              <a:gdLst>
                <a:gd name="T0" fmla="*/ 2143125 w 2143125"/>
                <a:gd name="T1" fmla="*/ 1964531 h 3929062"/>
                <a:gd name="T2" fmla="*/ 1071563 w 2143125"/>
                <a:gd name="T3" fmla="*/ 3929062 h 3929062"/>
                <a:gd name="T4" fmla="*/ 0 w 2143125"/>
                <a:gd name="T5" fmla="*/ 1964531 h 3929062"/>
                <a:gd name="T6" fmla="*/ 1071563 w 2143125"/>
                <a:gd name="T7" fmla="*/ 0 h 39290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78597 w 2143125"/>
                <a:gd name="T13" fmla="*/ 178597 h 3929062"/>
                <a:gd name="T14" fmla="*/ 1964528 w 2143125"/>
                <a:gd name="T15" fmla="*/ 3750465 h 39290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3125" h="3929062">
                  <a:moveTo>
                    <a:pt x="0" y="0"/>
                  </a:moveTo>
                  <a:lnTo>
                    <a:pt x="1785930" y="0"/>
                  </a:lnTo>
                  <a:lnTo>
                    <a:pt x="2143125" y="357195"/>
                  </a:lnTo>
                  <a:lnTo>
                    <a:pt x="2143125" y="3929062"/>
                  </a:lnTo>
                  <a:lnTo>
                    <a:pt x="357195" y="3929062"/>
                  </a:lnTo>
                  <a:lnTo>
                    <a:pt x="0" y="357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5000" cmpd="thickThin" algn="ctr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VE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" name="20 CuadroTexto"/>
            <p:cNvSpPr txBox="1">
              <a:spLocks noChangeArrowheads="1"/>
            </p:cNvSpPr>
            <p:nvPr/>
          </p:nvSpPr>
          <p:spPr bwMode="auto">
            <a:xfrm>
              <a:off x="171" y="843"/>
              <a:ext cx="2425" cy="2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 fontAlgn="auto"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VE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Compromiso </a:t>
              </a:r>
              <a:r>
                <a:rPr lang="es-VE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con su medio </a:t>
              </a:r>
              <a:r>
                <a:rPr lang="es-VE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socio-cultural</a:t>
              </a:r>
              <a:endParaRPr lang="es-V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285750" indent="-285750" fontAlgn="auto"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VE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Valoración y respeto por la diversidad y </a:t>
              </a:r>
              <a:r>
                <a:rPr lang="es-VE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multiculturalidad</a:t>
              </a:r>
              <a:endParaRPr lang="es-V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285750" indent="-285750" fontAlgn="auto"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VE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Responsabilidad social y compromiso </a:t>
              </a:r>
              <a:r>
                <a:rPr lang="es-VE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ciudadano</a:t>
              </a:r>
              <a:endParaRPr lang="es-V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285750" indent="-285750" fontAlgn="auto"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VE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Compromiso con la preservación del medio </a:t>
              </a:r>
              <a:r>
                <a:rPr lang="es-VE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ambiente</a:t>
              </a:r>
              <a:endParaRPr lang="es-V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285750" indent="-285750" fontAlgn="auto"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VE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Capacidad crítica y </a:t>
              </a:r>
              <a:r>
                <a:rPr lang="es-VE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autocrítica</a:t>
              </a:r>
              <a:endParaRPr lang="es-V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285750" indent="-285750" fontAlgn="auto"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VE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Compromiso ético</a:t>
              </a:r>
            </a:p>
          </p:txBody>
        </p:sp>
      </p:grp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788024" y="1928813"/>
            <a:ext cx="3816424" cy="3257045"/>
          </a:xfrm>
          <a:prstGeom prst="rect">
            <a:avLst/>
          </a:prstGeom>
          <a:noFill/>
          <a:ln w="9525" cap="rnd" cmpd="thickThin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V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Competencias que evidencian la responsabilidad social, la tolerancia, el compromiso con su ambiente y medio sociocultural y el servicio como valor ignaciano, en un marco ético en el cual la crítica y la autocrítica rigen su accionar para vivir en armonía con los demás y su entorno.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357688" y="12858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Aprender a Convivir y a Servir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nimBg="1"/>
      <p:bldP spid="860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l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l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698</TotalTime>
  <Words>1290</Words>
  <Application>Microsoft Office PowerPoint</Application>
  <PresentationFormat>Presentación en pantalla (4:3)</PresentationFormat>
  <Paragraphs>153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Arial Unicode MS</vt:lpstr>
      <vt:lpstr>ＭＳ Ｐゴシック</vt:lpstr>
      <vt:lpstr>Arial</vt:lpstr>
      <vt:lpstr>Arial Black</vt:lpstr>
      <vt:lpstr>Arial Narrow</vt:lpstr>
      <vt:lpstr>Calibri</vt:lpstr>
      <vt:lpstr>Constantia</vt:lpstr>
      <vt:lpstr>Lucida Fax</vt:lpstr>
      <vt:lpstr>Times New Roman</vt:lpstr>
      <vt:lpstr>Verdana</vt:lpstr>
      <vt:lpstr>Wingdings</vt:lpstr>
      <vt:lpstr>Wingdings 2</vt:lpstr>
      <vt:lpstr>Flujo</vt:lpstr>
      <vt:lpstr>Presentación de PowerPoint</vt:lpstr>
      <vt:lpstr>Responsabilidad Social, Compromiso y Currículo </vt:lpstr>
      <vt:lpstr>Modelos de Universidades</vt:lpstr>
      <vt:lpstr>La Universidad Católica Andrés Bello y su modelo de Identidad.</vt:lpstr>
      <vt:lpstr>Modelo de Identidad Universitaria</vt:lpstr>
      <vt:lpstr>Estatuto Orgánico</vt:lpstr>
      <vt:lpstr>Proyecto Formativo Institucional</vt:lpstr>
      <vt:lpstr>Competencias Generales</vt:lpstr>
      <vt:lpstr>Presentación de PowerPoint</vt:lpstr>
      <vt:lpstr>Investigación</vt:lpstr>
      <vt:lpstr>La extensión universitaria y el compromiso social  </vt:lpstr>
      <vt:lpstr>Extensión Social Universitaria</vt:lpstr>
      <vt:lpstr>Extensión Social Universitaria</vt:lpstr>
      <vt:lpstr>Cátedras de Compromiso Social</vt:lpstr>
      <vt:lpstr>En la UCAB pretendemos, formar profesionales competentes en sus disciplinas pero movilizados internamente por los problemas de país, que ejerzan luego su profesión con un profundo compromiso ético y de ciudadanía.</vt:lpstr>
      <vt:lpstr>Trayectoria del compromiso social de la Universidad</vt:lpstr>
      <vt:lpstr>Puesta en práctica de las dimensiones de RSU</vt:lpstr>
      <vt:lpstr>Presentación de PowerPoint</vt:lpstr>
      <vt:lpstr>Presentación de PowerPoint</vt:lpstr>
      <vt:lpstr>Presentación de PowerPoint</vt:lpstr>
      <vt:lpstr>  Equipo de Clínicas  Jurídicas</vt:lpstr>
      <vt:lpstr>Presentación de PowerPoint</vt:lpstr>
    </vt:vector>
  </TitlesOfParts>
  <Company>UCAB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Liderazgo Juvenil y Compromiso con el País: Jornadas de buenas prácticas de Responsabilidad Social Universitaria</dc:title>
  <dc:creator>SILVANA</dc:creator>
  <cp:lastModifiedBy>Maritza Barrios</cp:lastModifiedBy>
  <cp:revision>83</cp:revision>
  <dcterms:created xsi:type="dcterms:W3CDTF">2013-11-05T11:43:05Z</dcterms:created>
  <dcterms:modified xsi:type="dcterms:W3CDTF">2014-05-31T20:16:24Z</dcterms:modified>
</cp:coreProperties>
</file>